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  <p:sldMasterId id="2147483664" r:id="rId5"/>
  </p:sldMasterIdLst>
  <p:notesMasterIdLst>
    <p:notesMasterId r:id="rId27"/>
  </p:notesMasterIdLst>
  <p:sldIdLst>
    <p:sldId id="425" r:id="rId6"/>
    <p:sldId id="439" r:id="rId7"/>
    <p:sldId id="493" r:id="rId8"/>
    <p:sldId id="494" r:id="rId9"/>
    <p:sldId id="464" r:id="rId10"/>
    <p:sldId id="496" r:id="rId11"/>
    <p:sldId id="499" r:id="rId12"/>
    <p:sldId id="500" r:id="rId13"/>
    <p:sldId id="501" r:id="rId14"/>
    <p:sldId id="502" r:id="rId15"/>
    <p:sldId id="503" r:id="rId16"/>
    <p:sldId id="505" r:id="rId17"/>
    <p:sldId id="481" r:id="rId18"/>
    <p:sldId id="509" r:id="rId19"/>
    <p:sldId id="510" r:id="rId20"/>
    <p:sldId id="512" r:id="rId21"/>
    <p:sldId id="513" r:id="rId22"/>
    <p:sldId id="482" r:id="rId23"/>
    <p:sldId id="461" r:id="rId24"/>
    <p:sldId id="475" r:id="rId25"/>
    <p:sldId id="514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DAF11E6-0242-E646-B644-1BA3AFC644DA}">
          <p14:sldIdLst>
            <p14:sldId id="425"/>
            <p14:sldId id="439"/>
            <p14:sldId id="493"/>
            <p14:sldId id="494"/>
            <p14:sldId id="464"/>
            <p14:sldId id="496"/>
            <p14:sldId id="499"/>
            <p14:sldId id="500"/>
            <p14:sldId id="501"/>
            <p14:sldId id="502"/>
            <p14:sldId id="503"/>
            <p14:sldId id="505"/>
            <p14:sldId id="481"/>
            <p14:sldId id="509"/>
            <p14:sldId id="510"/>
            <p14:sldId id="512"/>
            <p14:sldId id="513"/>
            <p14:sldId id="482"/>
            <p14:sldId id="461"/>
          </p14:sldIdLst>
        </p14:section>
        <p14:section name="Appendix" id="{F71BB0AB-467C-E849-970F-7839712F0824}">
          <p14:sldIdLst>
            <p14:sldId id="475"/>
            <p14:sldId id="51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DE7F5"/>
    <a:srgbClr val="DCE6F4"/>
    <a:srgbClr val="DBDBDB"/>
    <a:srgbClr val="C00000"/>
    <a:srgbClr val="1782BF"/>
    <a:srgbClr val="FFFFFF"/>
    <a:srgbClr val="073779"/>
    <a:srgbClr val="E87E2E"/>
    <a:srgbClr val="830001"/>
    <a:srgbClr val="77571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696C27A-68C7-72E3-A66F-07216B3AC076}" v="11" dt="2024-11-27T15:39:53.09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699"/>
    <p:restoredTop sz="83754"/>
  </p:normalViewPr>
  <p:slideViewPr>
    <p:cSldViewPr snapToGrid="0">
      <p:cViewPr>
        <p:scale>
          <a:sx n="100" d="100"/>
          <a:sy n="100" d="100"/>
        </p:scale>
        <p:origin x="-344" y="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microsoft.com/office/2016/11/relationships/changesInfo" Target="changesInfos/changesInfo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presProps" Target="pres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Relationship Id="rId8" Type="http://schemas.openxmlformats.org/officeDocument/2006/relationships/slide" Target="slides/slide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OKESWARA Lovera" userId="S::llokeswara@connect.ust.hk::70bf76bf-d3c3-4e53-9ed6-2746e618e23b" providerId="AD" clId="Web-{B696C27A-68C7-72E3-A66F-07216B3AC076}"/>
    <pc:docChg chg="modSld">
      <pc:chgData name="LOKESWARA Lovera" userId="S::llokeswara@connect.ust.hk::70bf76bf-d3c3-4e53-9ed6-2746e618e23b" providerId="AD" clId="Web-{B696C27A-68C7-72E3-A66F-07216B3AC076}" dt="2024-11-27T15:16:31.888" v="6" actId="20577"/>
      <pc:docMkLst>
        <pc:docMk/>
      </pc:docMkLst>
      <pc:sldChg chg="modSp">
        <pc:chgData name="LOKESWARA Lovera" userId="S::llokeswara@connect.ust.hk::70bf76bf-d3c3-4e53-9ed6-2746e618e23b" providerId="AD" clId="Web-{B696C27A-68C7-72E3-A66F-07216B3AC076}" dt="2024-11-27T15:16:31.888" v="6" actId="20577"/>
        <pc:sldMkLst>
          <pc:docMk/>
          <pc:sldMk cId="1921117318" sldId="481"/>
        </pc:sldMkLst>
        <pc:spChg chg="mod">
          <ac:chgData name="LOKESWARA Lovera" userId="S::llokeswara@connect.ust.hk::70bf76bf-d3c3-4e53-9ed6-2746e618e23b" providerId="AD" clId="Web-{B696C27A-68C7-72E3-A66F-07216B3AC076}" dt="2024-11-27T15:16:31.888" v="6" actId="20577"/>
          <ac:spMkLst>
            <pc:docMk/>
            <pc:sldMk cId="1921117318" sldId="481"/>
            <ac:spMk id="14" creationId="{5C999247-5826-44F5-90F7-3895B87D3924}"/>
          </ac:spMkLst>
        </pc:spChg>
        <pc:spChg chg="mod">
          <ac:chgData name="LOKESWARA Lovera" userId="S::llokeswara@connect.ust.hk::70bf76bf-d3c3-4e53-9ed6-2746e618e23b" providerId="AD" clId="Web-{B696C27A-68C7-72E3-A66F-07216B3AC076}" dt="2024-11-27T15:12:42.661" v="5" actId="20577"/>
          <ac:spMkLst>
            <pc:docMk/>
            <pc:sldMk cId="1921117318" sldId="481"/>
            <ac:spMk id="15" creationId="{DFABBE6D-7E37-4CC8-8A23-A53D7C4183E2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79E954-5E92-784E-AAF7-3D97BD6E21FD}" type="datetimeFigureOut">
              <a:rPr lang="en-US" smtClean="0"/>
              <a:t>11/27/2024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994449-2E59-6448-A2F6-B90D67EF53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141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Find a pic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994449-2E59-6448-A2F6-B90D67EF53D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8858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Change</a:t>
            </a:r>
            <a:r>
              <a:rPr lang="en-US" baseline="0" dirty="0"/>
              <a:t> this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94449-2E59-6448-A2F6-B90D67EF53D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5425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99DD6C-AF65-E629-5E2D-DA83BB4589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8481290-1981-A9E0-3636-81C46080FD1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D17D17A-C043-2ADF-C572-6519D647A9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CB57F5-FD7E-86AA-73E4-858176D96B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94449-2E59-6448-A2F6-B90D67EF53D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1484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FC6653-0B48-10CA-74C8-EE691D154C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8F0C9EB-18D4-C78D-0F4B-44AB679F9B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922988B-F7F8-279B-E810-1FE18989EF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023BBE-6448-3F1A-5B4B-F280AB48B87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94449-2E59-6448-A2F6-B90D67EF53D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6544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E8DC2E-7F7B-14E1-1CD0-3D79DD7090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8A395BA-415F-40B6-02EB-0F97420D9D7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15D5689-CFF8-1E33-CC24-EC07986691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E456EC-26F0-92CE-7A9A-D6077BEEF5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94449-2E59-6448-A2F6-B90D67EF53D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1423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1E156D-27C1-F28A-7F41-B30DA98510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1420107-92BA-C13D-A529-9FB290176F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BD30D26-68B0-B160-FF4A-ED6DF5446A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Using </a:t>
            </a:r>
            <a:r>
              <a:rPr lang="en-US" dirty="0" err="1"/>
              <a:t>Matlab</a:t>
            </a:r>
            <a:r>
              <a:rPr lang="en-US" dirty="0"/>
              <a:t> on an Intel i5 2.9 GHz P</a:t>
            </a:r>
          </a:p>
          <a:p>
            <a:r>
              <a:rPr lang="en-US" dirty="0"/>
              <a:t>Solve problem (9) using a std package based on network simplex model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6C8D97-56A1-48A4-9A6E-C7AB554BB10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94449-2E59-6448-A2F6-B90D67EF53D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2091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94449-2E59-6448-A2F6-B90D67EF53D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8756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HK" sz="1200" dirty="0" err="1">
                <a:solidFill>
                  <a:schemeClr val="bg1"/>
                </a:solidFill>
                <a:latin typeface="+mj-lt"/>
              </a:rPr>
              <a:t>Gromov</a:t>
            </a:r>
            <a:r>
              <a:rPr lang="en-HK" sz="1200" dirty="0">
                <a:solidFill>
                  <a:schemeClr val="bg1"/>
                </a:solidFill>
                <a:latin typeface="+mj-lt"/>
              </a:rPr>
              <a:t>-Wasserstein Problem is useful, this algorithm is great for problems that requires the global optimal solution and can find it in reasonable time. The experiment is a proof that the modification 1 is great and requires less iteration. The 2</a:t>
            </a:r>
            <a:r>
              <a:rPr lang="en-HK" sz="1200" baseline="30000" dirty="0">
                <a:solidFill>
                  <a:schemeClr val="bg1"/>
                </a:solidFill>
                <a:latin typeface="+mj-lt"/>
              </a:rPr>
              <a:t>nd</a:t>
            </a:r>
            <a:r>
              <a:rPr lang="en-HK" sz="1200" dirty="0">
                <a:solidFill>
                  <a:schemeClr val="bg1"/>
                </a:solidFill>
                <a:latin typeface="+mj-lt"/>
              </a:rPr>
              <a:t> modification does not necessarily give the global maximum solution, but it is definitely faster to suit more theoretically with the EMD set up. 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94449-2E59-6448-A2F6-B90D67EF53D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2515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7EA046D-4727-F843-9BFA-F977636E83D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7">
            <a:extLst>
              <a:ext uri="{FF2B5EF4-FFF2-40B4-BE49-F238E27FC236}">
                <a16:creationId xmlns:a16="http://schemas.microsoft.com/office/drawing/2014/main" id="{4EEE3E49-ED7A-064B-AC3B-61840A99A9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90173" y="638976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FCF3C0EB-16EB-5D4D-A756-D022B93CAFF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835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06325" y="6211095"/>
            <a:ext cx="5340350" cy="1833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accent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3pPr>
              <a:defRPr/>
            </a:lvl3pPr>
          </a:lstStyle>
          <a:p>
            <a:pPr lvl="0"/>
            <a:r>
              <a:rPr lang="en-US"/>
              <a:t>Source: </a:t>
            </a:r>
          </a:p>
        </p:txBody>
      </p:sp>
      <p:sp>
        <p:nvSpPr>
          <p:cNvPr id="12" name="Title 5">
            <a:extLst>
              <a:ext uri="{FF2B5EF4-FFF2-40B4-BE49-F238E27FC236}">
                <a16:creationId xmlns:a16="http://schemas.microsoft.com/office/drawing/2014/main" id="{65E77DD7-5686-F548-8DFE-5298CF7F59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381" y="488264"/>
            <a:ext cx="9104364" cy="427700"/>
          </a:xfrm>
          <a:prstGeom prst="rect">
            <a:avLst/>
          </a:prstGeom>
        </p:spPr>
        <p:txBody>
          <a:bodyPr anchor="ctr"/>
          <a:lstStyle>
            <a:lvl1pPr>
              <a:defRPr sz="2800" b="0" i="0">
                <a:solidFill>
                  <a:schemeClr val="accent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994171E-C7D5-FB4D-835E-F1F462F6534D}"/>
              </a:ext>
            </a:extLst>
          </p:cNvPr>
          <p:cNvSpPr/>
          <p:nvPr userDrawn="1"/>
        </p:nvSpPr>
        <p:spPr>
          <a:xfrm>
            <a:off x="1" y="214489"/>
            <a:ext cx="378000" cy="67676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en-US" sz="900" b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4D0C9A6-15EB-8F4C-86A9-550B0F7ED3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22755" y="6389761"/>
            <a:ext cx="6106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FCF3C0EB-16EB-5D4D-A756-D022B93CAFF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D1BD32-0561-C949-8871-81F883E8316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19381" y="212306"/>
            <a:ext cx="2714625" cy="2492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1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None/>
              <a:defRPr sz="16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 marL="914400" indent="0">
              <a:buNone/>
              <a:defRPr sz="16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 marL="1371600" indent="0">
              <a:buNone/>
              <a:defRPr sz="16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 marL="1828800" indent="0">
              <a:buNone/>
              <a:defRPr sz="16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08C356ED-9479-4C5B-815B-897EA330EA1D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381977243"/>
              </p:ext>
            </p:extLst>
          </p:nvPr>
        </p:nvGraphicFramePr>
        <p:xfrm>
          <a:off x="300039" y="6425446"/>
          <a:ext cx="10864675" cy="2819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29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729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729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72935">
                  <a:extLst>
                    <a:ext uri="{9D8B030D-6E8A-4147-A177-3AD203B41FA5}">
                      <a16:colId xmlns:a16="http://schemas.microsoft.com/office/drawing/2014/main" val="1245998181"/>
                    </a:ext>
                  </a:extLst>
                </a:gridCol>
                <a:gridCol w="21729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94310">
                <a:tc>
                  <a:txBody>
                    <a:bodyPr/>
                    <a:lstStyle/>
                    <a:p>
                      <a:pPr algn="ctr"/>
                      <a:r>
                        <a:rPr lang="en-US" sz="1400" b="1" i="0">
                          <a:solidFill>
                            <a:srgbClr val="073779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Situation Analysis</a:t>
                      </a:r>
                    </a:p>
                  </a:txBody>
                  <a:tcPr marL="84406" marR="84406" marT="34290" marB="34290" anchor="ctr">
                    <a:lnL w="6350" cap="flat" cmpd="sng" algn="ctr">
                      <a:solidFill>
                        <a:srgbClr val="2428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428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>
                          <a:solidFill>
                            <a:srgbClr val="A5A5A5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Recommendation 01</a:t>
                      </a:r>
                    </a:p>
                  </a:txBody>
                  <a:tcPr marL="84406" marR="84406" marT="34290" marB="34290" anchor="ctr">
                    <a:lnL w="6350" cap="flat" cmpd="sng" algn="ctr">
                      <a:solidFill>
                        <a:srgbClr val="2428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428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>
                          <a:solidFill>
                            <a:srgbClr val="A5A5A5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Recommendation 02</a:t>
                      </a:r>
                    </a:p>
                  </a:txBody>
                  <a:tcPr marL="84406" marR="84406" marT="34290" marB="34290" anchor="ctr">
                    <a:lnL w="6350" cap="flat" cmpd="sng" algn="ctr">
                      <a:solidFill>
                        <a:srgbClr val="2428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428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>
                          <a:solidFill>
                            <a:srgbClr val="A5A5A5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Recommendation 03</a:t>
                      </a:r>
                    </a:p>
                  </a:txBody>
                  <a:tcPr marL="84406" marR="84406" marT="34290" marB="34290" anchor="ctr">
                    <a:lnL w="6350" cap="flat" cmpd="sng" algn="ctr">
                      <a:solidFill>
                        <a:srgbClr val="2428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428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>
                          <a:solidFill>
                            <a:srgbClr val="A5A5A5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Impact</a:t>
                      </a:r>
                    </a:p>
                  </a:txBody>
                  <a:tcPr marL="84406" marR="84406" marT="34290" marB="34290" anchor="ctr">
                    <a:lnL w="6350" cap="flat" cmpd="sng" algn="ctr">
                      <a:solidFill>
                        <a:srgbClr val="2428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428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79915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co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06325" y="6211095"/>
            <a:ext cx="5340350" cy="1833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accent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3pPr>
              <a:defRPr/>
            </a:lvl3pPr>
          </a:lstStyle>
          <a:p>
            <a:pPr lvl="0"/>
            <a:r>
              <a:rPr lang="en-US"/>
              <a:t>Source: </a:t>
            </a:r>
          </a:p>
        </p:txBody>
      </p:sp>
      <p:sp>
        <p:nvSpPr>
          <p:cNvPr id="12" name="Title 5">
            <a:extLst>
              <a:ext uri="{FF2B5EF4-FFF2-40B4-BE49-F238E27FC236}">
                <a16:creationId xmlns:a16="http://schemas.microsoft.com/office/drawing/2014/main" id="{65E77DD7-5686-F548-8DFE-5298CF7F59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381" y="488264"/>
            <a:ext cx="9104364" cy="427700"/>
          </a:xfrm>
          <a:prstGeom prst="rect">
            <a:avLst/>
          </a:prstGeom>
        </p:spPr>
        <p:txBody>
          <a:bodyPr anchor="ctr"/>
          <a:lstStyle>
            <a:lvl1pPr>
              <a:defRPr sz="2800" b="0" i="0">
                <a:solidFill>
                  <a:schemeClr val="accent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994171E-C7D5-FB4D-835E-F1F462F6534D}"/>
              </a:ext>
            </a:extLst>
          </p:cNvPr>
          <p:cNvSpPr/>
          <p:nvPr userDrawn="1"/>
        </p:nvSpPr>
        <p:spPr>
          <a:xfrm>
            <a:off x="1" y="214489"/>
            <a:ext cx="378000" cy="67676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en-US" sz="900" b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4D0C9A6-15EB-8F4C-86A9-550B0F7ED3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22755" y="6389761"/>
            <a:ext cx="6106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FCF3C0EB-16EB-5D4D-A756-D022B93CAFF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D1BD32-0561-C949-8871-81F883E8316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19381" y="212306"/>
            <a:ext cx="2714625" cy="2492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1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None/>
              <a:defRPr sz="16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 marL="914400" indent="0">
              <a:buNone/>
              <a:defRPr sz="16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 marL="1371600" indent="0">
              <a:buNone/>
              <a:defRPr sz="16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 marL="1828800" indent="0">
              <a:buNone/>
              <a:defRPr sz="16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55A6205E-6321-443E-8ADC-3A0F3EFBCF93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72093247"/>
              </p:ext>
            </p:extLst>
          </p:nvPr>
        </p:nvGraphicFramePr>
        <p:xfrm>
          <a:off x="300039" y="6425446"/>
          <a:ext cx="10864675" cy="2819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29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729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729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72935">
                  <a:extLst>
                    <a:ext uri="{9D8B030D-6E8A-4147-A177-3AD203B41FA5}">
                      <a16:colId xmlns:a16="http://schemas.microsoft.com/office/drawing/2014/main" val="1245998181"/>
                    </a:ext>
                  </a:extLst>
                </a:gridCol>
                <a:gridCol w="21729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94310"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>
                          <a:solidFill>
                            <a:srgbClr val="A5A5A5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Situation Analysis</a:t>
                      </a:r>
                    </a:p>
                  </a:txBody>
                  <a:tcPr marL="84406" marR="84406" marT="34290" marB="34290" anchor="ctr">
                    <a:lnL w="6350" cap="flat" cmpd="sng" algn="ctr">
                      <a:solidFill>
                        <a:srgbClr val="2428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428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i="0">
                          <a:solidFill>
                            <a:srgbClr val="073779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Recommendation 01</a:t>
                      </a:r>
                    </a:p>
                  </a:txBody>
                  <a:tcPr marL="84406" marR="84406" marT="34290" marB="34290" anchor="ctr">
                    <a:lnL w="6350" cap="flat" cmpd="sng" algn="ctr">
                      <a:solidFill>
                        <a:srgbClr val="2428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428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>
                          <a:solidFill>
                            <a:srgbClr val="A5A5A5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Recommendation 02</a:t>
                      </a:r>
                    </a:p>
                  </a:txBody>
                  <a:tcPr marL="84406" marR="84406" marT="34290" marB="34290" anchor="ctr">
                    <a:lnL w="6350" cap="flat" cmpd="sng" algn="ctr">
                      <a:solidFill>
                        <a:srgbClr val="2428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428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>
                          <a:solidFill>
                            <a:srgbClr val="A5A5A5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Recommendation 03</a:t>
                      </a:r>
                    </a:p>
                  </a:txBody>
                  <a:tcPr marL="84406" marR="84406" marT="34290" marB="34290" anchor="ctr">
                    <a:lnL w="6350" cap="flat" cmpd="sng" algn="ctr">
                      <a:solidFill>
                        <a:srgbClr val="2428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428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>
                          <a:solidFill>
                            <a:srgbClr val="A5A5A5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Impact</a:t>
                      </a:r>
                    </a:p>
                  </a:txBody>
                  <a:tcPr marL="84406" marR="84406" marT="34290" marB="34290" anchor="ctr">
                    <a:lnL w="6350" cap="flat" cmpd="sng" algn="ctr">
                      <a:solidFill>
                        <a:srgbClr val="2428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428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06033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co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06325" y="6211095"/>
            <a:ext cx="5340350" cy="1833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accent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3pPr>
              <a:defRPr/>
            </a:lvl3pPr>
          </a:lstStyle>
          <a:p>
            <a:pPr lvl="0"/>
            <a:r>
              <a:rPr lang="en-US"/>
              <a:t>Source: </a:t>
            </a:r>
          </a:p>
        </p:txBody>
      </p:sp>
      <p:sp>
        <p:nvSpPr>
          <p:cNvPr id="12" name="Title 5">
            <a:extLst>
              <a:ext uri="{FF2B5EF4-FFF2-40B4-BE49-F238E27FC236}">
                <a16:creationId xmlns:a16="http://schemas.microsoft.com/office/drawing/2014/main" id="{65E77DD7-5686-F548-8DFE-5298CF7F59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381" y="488264"/>
            <a:ext cx="9104364" cy="427700"/>
          </a:xfrm>
          <a:prstGeom prst="rect">
            <a:avLst/>
          </a:prstGeom>
        </p:spPr>
        <p:txBody>
          <a:bodyPr anchor="ctr"/>
          <a:lstStyle>
            <a:lvl1pPr>
              <a:defRPr sz="2800" b="0" i="0">
                <a:solidFill>
                  <a:schemeClr val="accent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994171E-C7D5-FB4D-835E-F1F462F6534D}"/>
              </a:ext>
            </a:extLst>
          </p:cNvPr>
          <p:cNvSpPr/>
          <p:nvPr userDrawn="1"/>
        </p:nvSpPr>
        <p:spPr>
          <a:xfrm>
            <a:off x="1" y="214489"/>
            <a:ext cx="378000" cy="67676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en-US" sz="900" b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4D0C9A6-15EB-8F4C-86A9-550B0F7ED3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22755" y="6389761"/>
            <a:ext cx="6106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FCF3C0EB-16EB-5D4D-A756-D022B93CAFF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D1BD32-0561-C949-8871-81F883E8316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19381" y="212306"/>
            <a:ext cx="2714625" cy="2492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1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None/>
              <a:defRPr sz="16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 marL="914400" indent="0">
              <a:buNone/>
              <a:defRPr sz="16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 marL="1371600" indent="0">
              <a:buNone/>
              <a:defRPr sz="16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 marL="1828800" indent="0">
              <a:buNone/>
              <a:defRPr sz="16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508332BB-2664-423C-B516-2AAA61301DBF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961617034"/>
              </p:ext>
            </p:extLst>
          </p:nvPr>
        </p:nvGraphicFramePr>
        <p:xfrm>
          <a:off x="300039" y="6425446"/>
          <a:ext cx="10864675" cy="2819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29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729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729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72935">
                  <a:extLst>
                    <a:ext uri="{9D8B030D-6E8A-4147-A177-3AD203B41FA5}">
                      <a16:colId xmlns:a16="http://schemas.microsoft.com/office/drawing/2014/main" val="1245998181"/>
                    </a:ext>
                  </a:extLst>
                </a:gridCol>
                <a:gridCol w="21729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94310"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>
                          <a:solidFill>
                            <a:srgbClr val="A5A5A5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Situation Analysis</a:t>
                      </a:r>
                    </a:p>
                  </a:txBody>
                  <a:tcPr marL="84406" marR="84406" marT="34290" marB="34290" anchor="ctr">
                    <a:lnL w="6350" cap="flat" cmpd="sng" algn="ctr">
                      <a:solidFill>
                        <a:srgbClr val="2428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428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>
                          <a:solidFill>
                            <a:srgbClr val="A5A5A5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Recommendation 01</a:t>
                      </a:r>
                    </a:p>
                  </a:txBody>
                  <a:tcPr marL="84406" marR="84406" marT="34290" marB="34290" anchor="ctr">
                    <a:lnL w="6350" cap="flat" cmpd="sng" algn="ctr">
                      <a:solidFill>
                        <a:srgbClr val="2428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428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i="0">
                          <a:solidFill>
                            <a:srgbClr val="073779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Recommendation 02</a:t>
                      </a:r>
                    </a:p>
                  </a:txBody>
                  <a:tcPr marL="84406" marR="84406" marT="34290" marB="34290" anchor="ctr">
                    <a:lnL w="6350" cap="flat" cmpd="sng" algn="ctr">
                      <a:solidFill>
                        <a:srgbClr val="2428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428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>
                          <a:solidFill>
                            <a:srgbClr val="A5A5A5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Recommendation 03</a:t>
                      </a:r>
                    </a:p>
                  </a:txBody>
                  <a:tcPr marL="84406" marR="84406" marT="34290" marB="34290" anchor="ctr">
                    <a:lnL w="6350" cap="flat" cmpd="sng" algn="ctr">
                      <a:solidFill>
                        <a:srgbClr val="2428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428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>
                          <a:solidFill>
                            <a:srgbClr val="A5A5A5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Impact</a:t>
                      </a:r>
                    </a:p>
                  </a:txBody>
                  <a:tcPr marL="84406" marR="84406" marT="34290" marB="34290" anchor="ctr">
                    <a:lnL w="6350" cap="flat" cmpd="sng" algn="ctr">
                      <a:solidFill>
                        <a:srgbClr val="2428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428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20230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c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06325" y="6211095"/>
            <a:ext cx="5340350" cy="1833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accent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3pPr>
              <a:defRPr/>
            </a:lvl3pPr>
          </a:lstStyle>
          <a:p>
            <a:pPr lvl="0"/>
            <a:r>
              <a:rPr lang="en-US"/>
              <a:t>Source: </a:t>
            </a:r>
          </a:p>
        </p:txBody>
      </p:sp>
      <p:sp>
        <p:nvSpPr>
          <p:cNvPr id="12" name="Title 5">
            <a:extLst>
              <a:ext uri="{FF2B5EF4-FFF2-40B4-BE49-F238E27FC236}">
                <a16:creationId xmlns:a16="http://schemas.microsoft.com/office/drawing/2014/main" id="{65E77DD7-5686-F548-8DFE-5298CF7F59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381" y="488264"/>
            <a:ext cx="9104364" cy="427700"/>
          </a:xfrm>
          <a:prstGeom prst="rect">
            <a:avLst/>
          </a:prstGeom>
        </p:spPr>
        <p:txBody>
          <a:bodyPr anchor="ctr"/>
          <a:lstStyle>
            <a:lvl1pPr>
              <a:defRPr sz="2800" b="0" i="0">
                <a:solidFill>
                  <a:schemeClr val="accent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994171E-C7D5-FB4D-835E-F1F462F6534D}"/>
              </a:ext>
            </a:extLst>
          </p:cNvPr>
          <p:cNvSpPr/>
          <p:nvPr userDrawn="1"/>
        </p:nvSpPr>
        <p:spPr>
          <a:xfrm>
            <a:off x="1" y="214489"/>
            <a:ext cx="378000" cy="67676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en-US" sz="900" b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4D0C9A6-15EB-8F4C-86A9-550B0F7ED3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22755" y="6389761"/>
            <a:ext cx="6106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FCF3C0EB-16EB-5D4D-A756-D022B93CAFF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D1BD32-0561-C949-8871-81F883E8316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19381" y="212306"/>
            <a:ext cx="2714625" cy="2492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1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None/>
              <a:defRPr sz="16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 marL="914400" indent="0">
              <a:buNone/>
              <a:defRPr sz="16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 marL="1371600" indent="0">
              <a:buNone/>
              <a:defRPr sz="16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 marL="1828800" indent="0">
              <a:buNone/>
              <a:defRPr sz="16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9B4C095E-7772-4FDA-B5FB-57BA8C5C7AA5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4771766"/>
              </p:ext>
            </p:extLst>
          </p:nvPr>
        </p:nvGraphicFramePr>
        <p:xfrm>
          <a:off x="300039" y="6425446"/>
          <a:ext cx="10864675" cy="2819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29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729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729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72935">
                  <a:extLst>
                    <a:ext uri="{9D8B030D-6E8A-4147-A177-3AD203B41FA5}">
                      <a16:colId xmlns:a16="http://schemas.microsoft.com/office/drawing/2014/main" val="1245998181"/>
                    </a:ext>
                  </a:extLst>
                </a:gridCol>
                <a:gridCol w="21729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94310"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>
                          <a:solidFill>
                            <a:srgbClr val="A5A5A5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Situation Analysis</a:t>
                      </a:r>
                    </a:p>
                  </a:txBody>
                  <a:tcPr marL="84406" marR="84406" marT="34290" marB="34290" anchor="ctr">
                    <a:lnL w="6350" cap="flat" cmpd="sng" algn="ctr">
                      <a:solidFill>
                        <a:srgbClr val="2428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428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>
                          <a:solidFill>
                            <a:srgbClr val="A5A5A5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Recommendation 01</a:t>
                      </a:r>
                    </a:p>
                  </a:txBody>
                  <a:tcPr marL="84406" marR="84406" marT="34290" marB="34290" anchor="ctr">
                    <a:lnL w="6350" cap="flat" cmpd="sng" algn="ctr">
                      <a:solidFill>
                        <a:srgbClr val="2428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428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>
                          <a:solidFill>
                            <a:srgbClr val="A5A5A5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Recommendation 02</a:t>
                      </a:r>
                    </a:p>
                  </a:txBody>
                  <a:tcPr marL="84406" marR="84406" marT="34290" marB="34290" anchor="ctr">
                    <a:lnL w="6350" cap="flat" cmpd="sng" algn="ctr">
                      <a:solidFill>
                        <a:srgbClr val="2428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428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i="0">
                          <a:solidFill>
                            <a:srgbClr val="073779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Recommendation 03</a:t>
                      </a:r>
                    </a:p>
                  </a:txBody>
                  <a:tcPr marL="84406" marR="84406" marT="34290" marB="34290" anchor="ctr">
                    <a:lnL w="6350" cap="flat" cmpd="sng" algn="ctr">
                      <a:solidFill>
                        <a:srgbClr val="2428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428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>
                          <a:solidFill>
                            <a:srgbClr val="A5A5A5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Impact</a:t>
                      </a:r>
                    </a:p>
                  </a:txBody>
                  <a:tcPr marL="84406" marR="84406" marT="34290" marB="34290" anchor="ctr">
                    <a:lnL w="6350" cap="flat" cmpd="sng" algn="ctr">
                      <a:solidFill>
                        <a:srgbClr val="2428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428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7592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06325" y="6211095"/>
            <a:ext cx="5340350" cy="1833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accent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3pPr>
              <a:defRPr/>
            </a:lvl3pPr>
          </a:lstStyle>
          <a:p>
            <a:pPr lvl="0"/>
            <a:r>
              <a:rPr lang="en-US"/>
              <a:t>Source: </a:t>
            </a:r>
          </a:p>
        </p:txBody>
      </p:sp>
      <p:sp>
        <p:nvSpPr>
          <p:cNvPr id="12" name="Title 5">
            <a:extLst>
              <a:ext uri="{FF2B5EF4-FFF2-40B4-BE49-F238E27FC236}">
                <a16:creationId xmlns:a16="http://schemas.microsoft.com/office/drawing/2014/main" id="{65E77DD7-5686-F548-8DFE-5298CF7F59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381" y="488264"/>
            <a:ext cx="9104364" cy="427700"/>
          </a:xfrm>
          <a:prstGeom prst="rect">
            <a:avLst/>
          </a:prstGeom>
        </p:spPr>
        <p:txBody>
          <a:bodyPr anchor="ctr"/>
          <a:lstStyle>
            <a:lvl1pPr>
              <a:defRPr sz="2800" b="0" i="0">
                <a:solidFill>
                  <a:schemeClr val="accent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994171E-C7D5-FB4D-835E-F1F462F6534D}"/>
              </a:ext>
            </a:extLst>
          </p:cNvPr>
          <p:cNvSpPr/>
          <p:nvPr userDrawn="1"/>
        </p:nvSpPr>
        <p:spPr>
          <a:xfrm>
            <a:off x="1" y="214489"/>
            <a:ext cx="378000" cy="67676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en-US" sz="900" b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4D0C9A6-15EB-8F4C-86A9-550B0F7ED3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22755" y="6389761"/>
            <a:ext cx="6106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FCF3C0EB-16EB-5D4D-A756-D022B93CAFF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D1BD32-0561-C949-8871-81F883E8316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19381" y="212306"/>
            <a:ext cx="2714625" cy="2492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1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None/>
              <a:defRPr sz="16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 marL="914400" indent="0">
              <a:buNone/>
              <a:defRPr sz="16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 marL="1371600" indent="0">
              <a:buNone/>
              <a:defRPr sz="16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 marL="1828800" indent="0">
              <a:buNone/>
              <a:defRPr sz="16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B67A5781-9156-4918-B368-5E7F527DE1FE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85949327"/>
              </p:ext>
            </p:extLst>
          </p:nvPr>
        </p:nvGraphicFramePr>
        <p:xfrm>
          <a:off x="300039" y="6425446"/>
          <a:ext cx="10864675" cy="2819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29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729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729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72935">
                  <a:extLst>
                    <a:ext uri="{9D8B030D-6E8A-4147-A177-3AD203B41FA5}">
                      <a16:colId xmlns:a16="http://schemas.microsoft.com/office/drawing/2014/main" val="1245998181"/>
                    </a:ext>
                  </a:extLst>
                </a:gridCol>
                <a:gridCol w="21729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94310"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>
                          <a:solidFill>
                            <a:srgbClr val="A5A5A5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Situation Analysis</a:t>
                      </a:r>
                    </a:p>
                  </a:txBody>
                  <a:tcPr marL="84406" marR="84406" marT="34290" marB="34290" anchor="ctr">
                    <a:lnL w="6350" cap="flat" cmpd="sng" algn="ctr">
                      <a:solidFill>
                        <a:srgbClr val="2428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428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>
                          <a:solidFill>
                            <a:srgbClr val="A5A5A5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Recommendation 01</a:t>
                      </a:r>
                    </a:p>
                  </a:txBody>
                  <a:tcPr marL="84406" marR="84406" marT="34290" marB="34290" anchor="ctr">
                    <a:lnL w="6350" cap="flat" cmpd="sng" algn="ctr">
                      <a:solidFill>
                        <a:srgbClr val="2428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428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>
                          <a:solidFill>
                            <a:srgbClr val="A5A5A5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Recommendation 02</a:t>
                      </a:r>
                    </a:p>
                  </a:txBody>
                  <a:tcPr marL="84406" marR="84406" marT="34290" marB="34290" anchor="ctr">
                    <a:lnL w="6350" cap="flat" cmpd="sng" algn="ctr">
                      <a:solidFill>
                        <a:srgbClr val="2428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428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>
                          <a:solidFill>
                            <a:srgbClr val="A5A5A5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Recommendation 03</a:t>
                      </a:r>
                    </a:p>
                  </a:txBody>
                  <a:tcPr marL="84406" marR="84406" marT="34290" marB="34290" anchor="ctr">
                    <a:lnL w="6350" cap="flat" cmpd="sng" algn="ctr">
                      <a:solidFill>
                        <a:srgbClr val="2428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428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i="0">
                          <a:solidFill>
                            <a:srgbClr val="073779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Impact</a:t>
                      </a:r>
                    </a:p>
                  </a:txBody>
                  <a:tcPr marL="84406" marR="84406" marT="34290" marB="34290" anchor="ctr">
                    <a:lnL w="6350" cap="flat" cmpd="sng" algn="ctr">
                      <a:solidFill>
                        <a:srgbClr val="2428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428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28158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pendi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06325" y="6211095"/>
            <a:ext cx="5340350" cy="1833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accent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3pPr>
              <a:defRPr/>
            </a:lvl3pPr>
          </a:lstStyle>
          <a:p>
            <a:pPr lvl="0"/>
            <a:r>
              <a:rPr lang="en-US"/>
              <a:t>Source: </a:t>
            </a:r>
          </a:p>
        </p:txBody>
      </p:sp>
      <p:sp>
        <p:nvSpPr>
          <p:cNvPr id="12" name="Title 5">
            <a:extLst>
              <a:ext uri="{FF2B5EF4-FFF2-40B4-BE49-F238E27FC236}">
                <a16:creationId xmlns:a16="http://schemas.microsoft.com/office/drawing/2014/main" id="{65E77DD7-5686-F548-8DFE-5298CF7F59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381" y="488264"/>
            <a:ext cx="9104364" cy="427700"/>
          </a:xfrm>
          <a:prstGeom prst="rect">
            <a:avLst/>
          </a:prstGeom>
        </p:spPr>
        <p:txBody>
          <a:bodyPr anchor="ctr"/>
          <a:lstStyle>
            <a:lvl1pPr>
              <a:defRPr sz="2800" b="0" i="0">
                <a:solidFill>
                  <a:schemeClr val="accent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994171E-C7D5-FB4D-835E-F1F462F6534D}"/>
              </a:ext>
            </a:extLst>
          </p:cNvPr>
          <p:cNvSpPr/>
          <p:nvPr userDrawn="1"/>
        </p:nvSpPr>
        <p:spPr>
          <a:xfrm>
            <a:off x="1" y="214489"/>
            <a:ext cx="378000" cy="67676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en-US" sz="900" b="0">
              <a:latin typeface="Arial" charset="0"/>
              <a:ea typeface="Arial" charset="0"/>
              <a:cs typeface="Arial" charset="0"/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627F90C-88E0-AA4A-82E1-953162EC271B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323490218"/>
              </p:ext>
            </p:extLst>
          </p:nvPr>
        </p:nvGraphicFramePr>
        <p:xfrm>
          <a:off x="303064" y="6425446"/>
          <a:ext cx="2522906" cy="2819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290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94310">
                <a:tc>
                  <a:txBody>
                    <a:bodyPr/>
                    <a:lstStyle/>
                    <a:p>
                      <a:pPr algn="ctr"/>
                      <a:r>
                        <a:rPr lang="en-US" sz="1400" b="1" i="0">
                          <a:solidFill>
                            <a:srgbClr val="073779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Appendix</a:t>
                      </a:r>
                    </a:p>
                  </a:txBody>
                  <a:tcPr marL="84406" marR="84406" marT="34290" marB="34290" anchor="ctr">
                    <a:lnL w="6350" cap="flat" cmpd="sng" algn="ctr">
                      <a:solidFill>
                        <a:srgbClr val="2428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428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4D0C9A6-15EB-8F4C-86A9-550B0F7ED3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22755" y="6389761"/>
            <a:ext cx="6106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FCF3C0EB-16EB-5D4D-A756-D022B93CAFF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D1BD32-0561-C949-8871-81F883E8316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19381" y="212306"/>
            <a:ext cx="2714625" cy="2492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1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None/>
              <a:defRPr sz="16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 marL="914400" indent="0">
              <a:buNone/>
              <a:defRPr sz="16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 marL="1371600" indent="0">
              <a:buNone/>
              <a:defRPr sz="16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 marL="1828800" indent="0">
              <a:buNone/>
              <a:defRPr sz="16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9957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06325" y="6211095"/>
            <a:ext cx="5340350" cy="1833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accent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3pPr>
              <a:defRPr/>
            </a:lvl3pPr>
          </a:lstStyle>
          <a:p>
            <a:pPr lvl="0"/>
            <a:r>
              <a:rPr lang="en-US"/>
              <a:t>Source: </a:t>
            </a:r>
          </a:p>
        </p:txBody>
      </p:sp>
      <p:sp>
        <p:nvSpPr>
          <p:cNvPr id="12" name="Title 5">
            <a:extLst>
              <a:ext uri="{FF2B5EF4-FFF2-40B4-BE49-F238E27FC236}">
                <a16:creationId xmlns:a16="http://schemas.microsoft.com/office/drawing/2014/main" id="{65E77DD7-5686-F548-8DFE-5298CF7F59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381" y="488264"/>
            <a:ext cx="9104364" cy="427700"/>
          </a:xfrm>
          <a:prstGeom prst="rect">
            <a:avLst/>
          </a:prstGeom>
        </p:spPr>
        <p:txBody>
          <a:bodyPr anchor="ctr"/>
          <a:lstStyle>
            <a:lvl1pPr>
              <a:defRPr sz="2800" b="0" i="0">
                <a:solidFill>
                  <a:schemeClr val="accent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994171E-C7D5-FB4D-835E-F1F462F6534D}"/>
              </a:ext>
            </a:extLst>
          </p:cNvPr>
          <p:cNvSpPr/>
          <p:nvPr userDrawn="1"/>
        </p:nvSpPr>
        <p:spPr>
          <a:xfrm>
            <a:off x="1" y="214489"/>
            <a:ext cx="378000" cy="67676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en-US" sz="900" b="0">
              <a:latin typeface="Arial" charset="0"/>
              <a:ea typeface="Arial" charset="0"/>
              <a:cs typeface="Arial" charset="0"/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627F90C-88E0-AA4A-82E1-953162EC271B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725757846"/>
              </p:ext>
            </p:extLst>
          </p:nvPr>
        </p:nvGraphicFramePr>
        <p:xfrm>
          <a:off x="1073087" y="6425446"/>
          <a:ext cx="10091624" cy="2819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29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229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229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2290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94310">
                <a:tc>
                  <a:txBody>
                    <a:bodyPr/>
                    <a:lstStyle/>
                    <a:p>
                      <a:pPr algn="ctr"/>
                      <a:endParaRPr lang="en-US" sz="1400" b="0" i="0" dirty="0">
                        <a:solidFill>
                          <a:srgbClr val="A5A5A5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84406" marR="84406" marT="34290" marB="34290" anchor="ctr">
                    <a:lnL w="6350" cap="flat" cmpd="sng" algn="ctr">
                      <a:solidFill>
                        <a:srgbClr val="2428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428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0" i="0" dirty="0">
                        <a:solidFill>
                          <a:srgbClr val="A5A5A5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84406" marR="84406" marT="34290" marB="34290" anchor="ctr">
                    <a:lnL w="6350" cap="flat" cmpd="sng" algn="ctr">
                      <a:solidFill>
                        <a:srgbClr val="2428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428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0" i="0" dirty="0">
                        <a:solidFill>
                          <a:srgbClr val="A5A5A5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84406" marR="84406" marT="34290" marB="34290" anchor="ctr">
                    <a:lnL w="6350" cap="flat" cmpd="sng" algn="ctr">
                      <a:solidFill>
                        <a:srgbClr val="2428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428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0" i="0" dirty="0">
                        <a:solidFill>
                          <a:srgbClr val="A5A5A5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84406" marR="84406" marT="34290" marB="34290" anchor="ctr">
                    <a:lnL w="6350" cap="flat" cmpd="sng" algn="ctr">
                      <a:solidFill>
                        <a:srgbClr val="2428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428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4D0C9A6-15EB-8F4C-86A9-550B0F7ED3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22755" y="6389761"/>
            <a:ext cx="6106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FCF3C0EB-16EB-5D4D-A756-D022B93CAFF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D1BD32-0561-C949-8871-81F883E8316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19380" y="212306"/>
            <a:ext cx="5760000" cy="2492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1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None/>
              <a:defRPr sz="16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 marL="914400" indent="0">
              <a:buNone/>
              <a:defRPr sz="16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 marL="1371600" indent="0">
              <a:buNone/>
              <a:defRPr sz="16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 marL="1828800" indent="0">
              <a:buNone/>
              <a:defRPr sz="16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55846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06325" y="6211095"/>
            <a:ext cx="5340350" cy="1833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accent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3pPr>
              <a:defRPr/>
            </a:lvl3pPr>
          </a:lstStyle>
          <a:p>
            <a:pPr lvl="0"/>
            <a:r>
              <a:rPr lang="en-US"/>
              <a:t>Source: </a:t>
            </a:r>
          </a:p>
        </p:txBody>
      </p:sp>
      <p:sp>
        <p:nvSpPr>
          <p:cNvPr id="12" name="Title 5">
            <a:extLst>
              <a:ext uri="{FF2B5EF4-FFF2-40B4-BE49-F238E27FC236}">
                <a16:creationId xmlns:a16="http://schemas.microsoft.com/office/drawing/2014/main" id="{65E77DD7-5686-F548-8DFE-5298CF7F59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381" y="488264"/>
            <a:ext cx="9104364" cy="427700"/>
          </a:xfrm>
          <a:prstGeom prst="rect">
            <a:avLst/>
          </a:prstGeom>
        </p:spPr>
        <p:txBody>
          <a:bodyPr anchor="ctr"/>
          <a:lstStyle>
            <a:lvl1pPr>
              <a:defRPr sz="2800" b="0" i="0">
                <a:solidFill>
                  <a:schemeClr val="accent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994171E-C7D5-FB4D-835E-F1F462F6534D}"/>
              </a:ext>
            </a:extLst>
          </p:cNvPr>
          <p:cNvSpPr/>
          <p:nvPr userDrawn="1"/>
        </p:nvSpPr>
        <p:spPr>
          <a:xfrm>
            <a:off x="1" y="214489"/>
            <a:ext cx="378000" cy="67676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en-US" sz="900" b="0">
              <a:latin typeface="Arial" charset="0"/>
              <a:ea typeface="Arial" charset="0"/>
              <a:cs typeface="Arial" charset="0"/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627F90C-88E0-AA4A-82E1-953162EC271B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964526274"/>
              </p:ext>
            </p:extLst>
          </p:nvPr>
        </p:nvGraphicFramePr>
        <p:xfrm>
          <a:off x="1073087" y="6425446"/>
          <a:ext cx="10091624" cy="2819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29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229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229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2290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94310">
                <a:tc>
                  <a:txBody>
                    <a:bodyPr/>
                    <a:lstStyle/>
                    <a:p>
                      <a:pPr algn="ctr"/>
                      <a:r>
                        <a:rPr lang="en-US" sz="1400" b="1" i="0">
                          <a:solidFill>
                            <a:srgbClr val="073779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Situation Analysis</a:t>
                      </a:r>
                    </a:p>
                  </a:txBody>
                  <a:tcPr marL="84406" marR="84406" marT="34290" marB="34290" anchor="ctr">
                    <a:lnL w="6350" cap="flat" cmpd="sng" algn="ctr">
                      <a:solidFill>
                        <a:srgbClr val="2428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428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>
                          <a:solidFill>
                            <a:srgbClr val="A5A5A5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Recommendation 01</a:t>
                      </a:r>
                    </a:p>
                  </a:txBody>
                  <a:tcPr marL="84406" marR="84406" marT="34290" marB="34290" anchor="ctr">
                    <a:lnL w="6350" cap="flat" cmpd="sng" algn="ctr">
                      <a:solidFill>
                        <a:srgbClr val="2428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428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>
                          <a:solidFill>
                            <a:srgbClr val="A5A5A5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Recommendation 02</a:t>
                      </a:r>
                    </a:p>
                  </a:txBody>
                  <a:tcPr marL="84406" marR="84406" marT="34290" marB="34290" anchor="ctr">
                    <a:lnL w="6350" cap="flat" cmpd="sng" algn="ctr">
                      <a:solidFill>
                        <a:srgbClr val="2428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428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>
                          <a:solidFill>
                            <a:srgbClr val="A5A5A5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Impact</a:t>
                      </a:r>
                    </a:p>
                  </a:txBody>
                  <a:tcPr marL="84406" marR="84406" marT="34290" marB="34290" anchor="ctr">
                    <a:lnL w="6350" cap="flat" cmpd="sng" algn="ctr">
                      <a:solidFill>
                        <a:srgbClr val="2428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428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4D0C9A6-15EB-8F4C-86A9-550B0F7ED3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22755" y="6389761"/>
            <a:ext cx="6106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FCF3C0EB-16EB-5D4D-A756-D022B93CAFF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D1BD32-0561-C949-8871-81F883E8316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19380" y="212306"/>
            <a:ext cx="5760000" cy="2492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1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None/>
              <a:defRPr sz="16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 marL="914400" indent="0">
              <a:buNone/>
              <a:defRPr sz="16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 marL="1371600" indent="0">
              <a:buNone/>
              <a:defRPr sz="16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 marL="1828800" indent="0">
              <a:buNone/>
              <a:defRPr sz="16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co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06325" y="6211095"/>
            <a:ext cx="5340350" cy="1833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accent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3pPr>
              <a:defRPr/>
            </a:lvl3pPr>
          </a:lstStyle>
          <a:p>
            <a:pPr lvl="0"/>
            <a:r>
              <a:rPr lang="en-US"/>
              <a:t>Source: </a:t>
            </a:r>
          </a:p>
        </p:txBody>
      </p:sp>
      <p:sp>
        <p:nvSpPr>
          <p:cNvPr id="12" name="Title 5">
            <a:extLst>
              <a:ext uri="{FF2B5EF4-FFF2-40B4-BE49-F238E27FC236}">
                <a16:creationId xmlns:a16="http://schemas.microsoft.com/office/drawing/2014/main" id="{65E77DD7-5686-F548-8DFE-5298CF7F59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381" y="488264"/>
            <a:ext cx="9104364" cy="427700"/>
          </a:xfrm>
          <a:prstGeom prst="rect">
            <a:avLst/>
          </a:prstGeom>
        </p:spPr>
        <p:txBody>
          <a:bodyPr anchor="ctr"/>
          <a:lstStyle>
            <a:lvl1pPr>
              <a:defRPr sz="2800" b="0" i="0">
                <a:solidFill>
                  <a:schemeClr val="accent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994171E-C7D5-FB4D-835E-F1F462F6534D}"/>
              </a:ext>
            </a:extLst>
          </p:cNvPr>
          <p:cNvSpPr/>
          <p:nvPr userDrawn="1"/>
        </p:nvSpPr>
        <p:spPr>
          <a:xfrm>
            <a:off x="1" y="214489"/>
            <a:ext cx="378000" cy="67676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en-US" sz="900" b="0">
              <a:latin typeface="Arial" charset="0"/>
              <a:ea typeface="Arial" charset="0"/>
              <a:cs typeface="Arial" charset="0"/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627F90C-88E0-AA4A-82E1-953162EC271B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477317382"/>
              </p:ext>
            </p:extLst>
          </p:nvPr>
        </p:nvGraphicFramePr>
        <p:xfrm>
          <a:off x="1073087" y="6425446"/>
          <a:ext cx="10091624" cy="2819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29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229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229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2290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94310"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>
                          <a:solidFill>
                            <a:srgbClr val="A5A5A5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Situation Analysis</a:t>
                      </a:r>
                    </a:p>
                  </a:txBody>
                  <a:tcPr marL="84406" marR="84406" marT="34290" marB="34290" anchor="ctr">
                    <a:lnL w="6350" cap="flat" cmpd="sng" algn="ctr">
                      <a:solidFill>
                        <a:srgbClr val="2428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428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i="0">
                          <a:solidFill>
                            <a:srgbClr val="073779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Recommendation 01</a:t>
                      </a:r>
                    </a:p>
                  </a:txBody>
                  <a:tcPr marL="84406" marR="84406" marT="34290" marB="34290" anchor="ctr">
                    <a:lnL w="6350" cap="flat" cmpd="sng" algn="ctr">
                      <a:solidFill>
                        <a:srgbClr val="2428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428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>
                          <a:solidFill>
                            <a:srgbClr val="A5A5A5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Recommendation 02</a:t>
                      </a:r>
                    </a:p>
                  </a:txBody>
                  <a:tcPr marL="84406" marR="84406" marT="34290" marB="34290" anchor="ctr">
                    <a:lnL w="6350" cap="flat" cmpd="sng" algn="ctr">
                      <a:solidFill>
                        <a:srgbClr val="2428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428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>
                          <a:solidFill>
                            <a:srgbClr val="A5A5A5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Impact</a:t>
                      </a:r>
                    </a:p>
                  </a:txBody>
                  <a:tcPr marL="84406" marR="84406" marT="34290" marB="34290" anchor="ctr">
                    <a:lnL w="6350" cap="flat" cmpd="sng" algn="ctr">
                      <a:solidFill>
                        <a:srgbClr val="2428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428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4D0C9A6-15EB-8F4C-86A9-550B0F7ED3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22755" y="6389761"/>
            <a:ext cx="6106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FCF3C0EB-16EB-5D4D-A756-D022B93CAFF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D1BD32-0561-C949-8871-81F883E8316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19380" y="212306"/>
            <a:ext cx="5760000" cy="2492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1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None/>
              <a:defRPr sz="16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 marL="914400" indent="0">
              <a:buNone/>
              <a:defRPr sz="16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 marL="1371600" indent="0">
              <a:buNone/>
              <a:defRPr sz="16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 marL="1828800" indent="0">
              <a:buNone/>
              <a:defRPr sz="16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co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06325" y="6211095"/>
            <a:ext cx="5340350" cy="1833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accent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3pPr>
              <a:defRPr/>
            </a:lvl3pPr>
          </a:lstStyle>
          <a:p>
            <a:pPr lvl="0"/>
            <a:r>
              <a:rPr lang="en-US"/>
              <a:t>Source: </a:t>
            </a:r>
          </a:p>
        </p:txBody>
      </p:sp>
      <p:sp>
        <p:nvSpPr>
          <p:cNvPr id="12" name="Title 5">
            <a:extLst>
              <a:ext uri="{FF2B5EF4-FFF2-40B4-BE49-F238E27FC236}">
                <a16:creationId xmlns:a16="http://schemas.microsoft.com/office/drawing/2014/main" id="{65E77DD7-5686-F548-8DFE-5298CF7F59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381" y="488264"/>
            <a:ext cx="9104364" cy="427700"/>
          </a:xfrm>
          <a:prstGeom prst="rect">
            <a:avLst/>
          </a:prstGeom>
        </p:spPr>
        <p:txBody>
          <a:bodyPr anchor="ctr"/>
          <a:lstStyle>
            <a:lvl1pPr>
              <a:defRPr sz="2800" b="0" i="0">
                <a:solidFill>
                  <a:schemeClr val="accent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994171E-C7D5-FB4D-835E-F1F462F6534D}"/>
              </a:ext>
            </a:extLst>
          </p:cNvPr>
          <p:cNvSpPr/>
          <p:nvPr userDrawn="1"/>
        </p:nvSpPr>
        <p:spPr>
          <a:xfrm>
            <a:off x="1" y="214489"/>
            <a:ext cx="378000" cy="67676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en-US" sz="900" b="0">
              <a:latin typeface="Arial" charset="0"/>
              <a:ea typeface="Arial" charset="0"/>
              <a:cs typeface="Arial" charset="0"/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627F90C-88E0-AA4A-82E1-953162EC271B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747478298"/>
              </p:ext>
            </p:extLst>
          </p:nvPr>
        </p:nvGraphicFramePr>
        <p:xfrm>
          <a:off x="1073087" y="6425446"/>
          <a:ext cx="10091624" cy="2819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29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229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229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2290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94310"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>
                          <a:solidFill>
                            <a:srgbClr val="A5A5A5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Situation Analysis</a:t>
                      </a:r>
                    </a:p>
                  </a:txBody>
                  <a:tcPr marL="84406" marR="84406" marT="34290" marB="34290" anchor="ctr">
                    <a:lnL w="6350" cap="flat" cmpd="sng" algn="ctr">
                      <a:solidFill>
                        <a:srgbClr val="2428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428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>
                          <a:solidFill>
                            <a:srgbClr val="A5A5A5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Recommendation 01</a:t>
                      </a:r>
                    </a:p>
                  </a:txBody>
                  <a:tcPr marL="84406" marR="84406" marT="34290" marB="34290" anchor="ctr">
                    <a:lnL w="6350" cap="flat" cmpd="sng" algn="ctr">
                      <a:solidFill>
                        <a:srgbClr val="2428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428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i="0">
                          <a:solidFill>
                            <a:srgbClr val="073779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Recommendation 02</a:t>
                      </a:r>
                    </a:p>
                  </a:txBody>
                  <a:tcPr marL="84406" marR="84406" marT="34290" marB="34290" anchor="ctr">
                    <a:lnL w="6350" cap="flat" cmpd="sng" algn="ctr">
                      <a:solidFill>
                        <a:srgbClr val="2428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428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>
                          <a:solidFill>
                            <a:srgbClr val="A5A5A5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Impact</a:t>
                      </a:r>
                    </a:p>
                  </a:txBody>
                  <a:tcPr marL="84406" marR="84406" marT="34290" marB="34290" anchor="ctr">
                    <a:lnL w="6350" cap="flat" cmpd="sng" algn="ctr">
                      <a:solidFill>
                        <a:srgbClr val="2428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428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4D0C9A6-15EB-8F4C-86A9-550B0F7ED3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22755" y="6389761"/>
            <a:ext cx="6106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FCF3C0EB-16EB-5D4D-A756-D022B93CAFF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D1BD32-0561-C949-8871-81F883E8316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19380" y="212306"/>
            <a:ext cx="5760000" cy="2492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1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None/>
              <a:defRPr sz="16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 marL="914400" indent="0">
              <a:buNone/>
              <a:defRPr sz="16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 marL="1371600" indent="0">
              <a:buNone/>
              <a:defRPr sz="16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 marL="1828800" indent="0">
              <a:buNone/>
              <a:defRPr sz="16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06325" y="6211095"/>
            <a:ext cx="5340350" cy="1833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accent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3pPr>
              <a:defRPr/>
            </a:lvl3pPr>
          </a:lstStyle>
          <a:p>
            <a:pPr lvl="0"/>
            <a:r>
              <a:rPr lang="en-US"/>
              <a:t>Source: </a:t>
            </a:r>
          </a:p>
        </p:txBody>
      </p:sp>
      <p:sp>
        <p:nvSpPr>
          <p:cNvPr id="12" name="Title 5">
            <a:extLst>
              <a:ext uri="{FF2B5EF4-FFF2-40B4-BE49-F238E27FC236}">
                <a16:creationId xmlns:a16="http://schemas.microsoft.com/office/drawing/2014/main" id="{65E77DD7-5686-F548-8DFE-5298CF7F59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381" y="488264"/>
            <a:ext cx="9104364" cy="427700"/>
          </a:xfrm>
          <a:prstGeom prst="rect">
            <a:avLst/>
          </a:prstGeom>
        </p:spPr>
        <p:txBody>
          <a:bodyPr anchor="ctr"/>
          <a:lstStyle>
            <a:lvl1pPr>
              <a:defRPr sz="2800" b="0" i="0">
                <a:solidFill>
                  <a:schemeClr val="accent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994171E-C7D5-FB4D-835E-F1F462F6534D}"/>
              </a:ext>
            </a:extLst>
          </p:cNvPr>
          <p:cNvSpPr/>
          <p:nvPr userDrawn="1"/>
        </p:nvSpPr>
        <p:spPr>
          <a:xfrm>
            <a:off x="1" y="214489"/>
            <a:ext cx="378000" cy="67676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en-US" sz="900" b="0">
              <a:latin typeface="Arial" charset="0"/>
              <a:ea typeface="Arial" charset="0"/>
              <a:cs typeface="Arial" charset="0"/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627F90C-88E0-AA4A-82E1-953162EC271B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749434631"/>
              </p:ext>
            </p:extLst>
          </p:nvPr>
        </p:nvGraphicFramePr>
        <p:xfrm>
          <a:off x="1073087" y="6425446"/>
          <a:ext cx="10091624" cy="2819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29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229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229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2290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94310"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>
                          <a:solidFill>
                            <a:srgbClr val="A5A5A5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Situation Analysis</a:t>
                      </a:r>
                    </a:p>
                  </a:txBody>
                  <a:tcPr marL="84406" marR="84406" marT="34290" marB="34290" anchor="ctr">
                    <a:lnL w="6350" cap="flat" cmpd="sng" algn="ctr">
                      <a:solidFill>
                        <a:srgbClr val="2428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428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>
                          <a:solidFill>
                            <a:srgbClr val="A5A5A5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Recommendation 01</a:t>
                      </a:r>
                    </a:p>
                  </a:txBody>
                  <a:tcPr marL="84406" marR="84406" marT="34290" marB="34290" anchor="ctr">
                    <a:lnL w="6350" cap="flat" cmpd="sng" algn="ctr">
                      <a:solidFill>
                        <a:srgbClr val="2428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428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>
                          <a:solidFill>
                            <a:srgbClr val="A5A5A5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Recommendation 02</a:t>
                      </a:r>
                    </a:p>
                  </a:txBody>
                  <a:tcPr marL="84406" marR="84406" marT="34290" marB="34290" anchor="ctr">
                    <a:lnL w="6350" cap="flat" cmpd="sng" algn="ctr">
                      <a:solidFill>
                        <a:srgbClr val="2428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428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i="0" dirty="0">
                          <a:solidFill>
                            <a:srgbClr val="073779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Impact</a:t>
                      </a:r>
                    </a:p>
                  </a:txBody>
                  <a:tcPr marL="84406" marR="84406" marT="34290" marB="34290" anchor="ctr">
                    <a:lnL w="6350" cap="flat" cmpd="sng" algn="ctr">
                      <a:solidFill>
                        <a:srgbClr val="2428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428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4D0C9A6-15EB-8F4C-86A9-550B0F7ED3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22755" y="6389761"/>
            <a:ext cx="6106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FCF3C0EB-16EB-5D4D-A756-D022B93CAFF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D1BD32-0561-C949-8871-81F883E8316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19380" y="212306"/>
            <a:ext cx="5760000" cy="2492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1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None/>
              <a:defRPr sz="16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 marL="914400" indent="0">
              <a:buNone/>
              <a:defRPr sz="16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 marL="1371600" indent="0">
              <a:buNone/>
              <a:defRPr sz="16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 marL="1828800" indent="0">
              <a:buNone/>
              <a:defRPr sz="16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pendi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06325" y="6211095"/>
            <a:ext cx="5340350" cy="1833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accent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3pPr>
              <a:defRPr/>
            </a:lvl3pPr>
          </a:lstStyle>
          <a:p>
            <a:pPr lvl="0"/>
            <a:r>
              <a:rPr lang="en-US"/>
              <a:t>Source: </a:t>
            </a:r>
          </a:p>
        </p:txBody>
      </p:sp>
      <p:sp>
        <p:nvSpPr>
          <p:cNvPr id="12" name="Title 5">
            <a:extLst>
              <a:ext uri="{FF2B5EF4-FFF2-40B4-BE49-F238E27FC236}">
                <a16:creationId xmlns:a16="http://schemas.microsoft.com/office/drawing/2014/main" id="{65E77DD7-5686-F548-8DFE-5298CF7F59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381" y="488264"/>
            <a:ext cx="9104364" cy="427700"/>
          </a:xfrm>
          <a:prstGeom prst="rect">
            <a:avLst/>
          </a:prstGeom>
        </p:spPr>
        <p:txBody>
          <a:bodyPr anchor="ctr"/>
          <a:lstStyle>
            <a:lvl1pPr>
              <a:defRPr sz="2800" b="0" i="0">
                <a:solidFill>
                  <a:schemeClr val="accent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994171E-C7D5-FB4D-835E-F1F462F6534D}"/>
              </a:ext>
            </a:extLst>
          </p:cNvPr>
          <p:cNvSpPr/>
          <p:nvPr userDrawn="1"/>
        </p:nvSpPr>
        <p:spPr>
          <a:xfrm>
            <a:off x="1" y="214489"/>
            <a:ext cx="378000" cy="67676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en-US" sz="900" b="0">
              <a:latin typeface="Arial" charset="0"/>
              <a:ea typeface="Arial" charset="0"/>
              <a:cs typeface="Arial" charset="0"/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627F90C-88E0-AA4A-82E1-953162EC271B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988765970"/>
              </p:ext>
            </p:extLst>
          </p:nvPr>
        </p:nvGraphicFramePr>
        <p:xfrm>
          <a:off x="303064" y="6425446"/>
          <a:ext cx="2522906" cy="2819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290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94310">
                <a:tc>
                  <a:txBody>
                    <a:bodyPr/>
                    <a:lstStyle/>
                    <a:p>
                      <a:pPr algn="ctr"/>
                      <a:r>
                        <a:rPr lang="en-US" sz="1400" b="1" i="0">
                          <a:solidFill>
                            <a:srgbClr val="073779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Appendix</a:t>
                      </a:r>
                    </a:p>
                  </a:txBody>
                  <a:tcPr marL="84406" marR="84406" marT="34290" marB="34290" anchor="ctr">
                    <a:lnL w="6350" cap="flat" cmpd="sng" algn="ctr">
                      <a:solidFill>
                        <a:srgbClr val="2428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428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4D0C9A6-15EB-8F4C-86A9-550B0F7ED3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22755" y="6389761"/>
            <a:ext cx="6106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FCF3C0EB-16EB-5D4D-A756-D022B93CAFF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D1BD32-0561-C949-8871-81F883E8316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19380" y="212306"/>
            <a:ext cx="5760000" cy="2492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1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None/>
              <a:defRPr sz="16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 marL="914400" indent="0">
              <a:buNone/>
              <a:defRPr sz="16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 marL="1371600" indent="0">
              <a:buNone/>
              <a:defRPr sz="16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 marL="1828800" indent="0">
              <a:buNone/>
              <a:defRPr sz="16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8817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7EA046D-4727-F843-9BFA-F977636E83D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7">
            <a:extLst>
              <a:ext uri="{FF2B5EF4-FFF2-40B4-BE49-F238E27FC236}">
                <a16:creationId xmlns:a16="http://schemas.microsoft.com/office/drawing/2014/main" id="{4EEE3E49-ED7A-064B-AC3B-61840A99A9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90173" y="638976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FCF3C0EB-16EB-5D4D-A756-D022B93CAFF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160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06325" y="6211095"/>
            <a:ext cx="5340350" cy="1833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accent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3pPr>
              <a:defRPr/>
            </a:lvl3pPr>
          </a:lstStyle>
          <a:p>
            <a:pPr lvl="0"/>
            <a:r>
              <a:rPr lang="en-US"/>
              <a:t>Source: </a:t>
            </a:r>
          </a:p>
        </p:txBody>
      </p:sp>
      <p:sp>
        <p:nvSpPr>
          <p:cNvPr id="12" name="Title 5">
            <a:extLst>
              <a:ext uri="{FF2B5EF4-FFF2-40B4-BE49-F238E27FC236}">
                <a16:creationId xmlns:a16="http://schemas.microsoft.com/office/drawing/2014/main" id="{65E77DD7-5686-F548-8DFE-5298CF7F59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381" y="488264"/>
            <a:ext cx="9104364" cy="427700"/>
          </a:xfrm>
          <a:prstGeom prst="rect">
            <a:avLst/>
          </a:prstGeom>
        </p:spPr>
        <p:txBody>
          <a:bodyPr anchor="ctr"/>
          <a:lstStyle>
            <a:lvl1pPr>
              <a:defRPr sz="2800" b="0" i="0">
                <a:solidFill>
                  <a:schemeClr val="accent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994171E-C7D5-FB4D-835E-F1F462F6534D}"/>
              </a:ext>
            </a:extLst>
          </p:cNvPr>
          <p:cNvSpPr/>
          <p:nvPr userDrawn="1"/>
        </p:nvSpPr>
        <p:spPr>
          <a:xfrm>
            <a:off x="1" y="214489"/>
            <a:ext cx="378000" cy="67676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en-US" sz="900" b="0">
              <a:latin typeface="Arial" charset="0"/>
              <a:ea typeface="Arial" charset="0"/>
              <a:cs typeface="Arial" charset="0"/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627F90C-88E0-AA4A-82E1-953162EC271B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546183775"/>
              </p:ext>
            </p:extLst>
          </p:nvPr>
        </p:nvGraphicFramePr>
        <p:xfrm>
          <a:off x="300039" y="6425446"/>
          <a:ext cx="10864675" cy="2819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29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729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729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72935">
                  <a:extLst>
                    <a:ext uri="{9D8B030D-6E8A-4147-A177-3AD203B41FA5}">
                      <a16:colId xmlns:a16="http://schemas.microsoft.com/office/drawing/2014/main" val="1245998181"/>
                    </a:ext>
                  </a:extLst>
                </a:gridCol>
                <a:gridCol w="21729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94310"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>
                          <a:solidFill>
                            <a:srgbClr val="A5A5A5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Situation Analysis</a:t>
                      </a:r>
                    </a:p>
                  </a:txBody>
                  <a:tcPr marL="84406" marR="84406" marT="34290" marB="34290" anchor="ctr">
                    <a:lnL w="6350" cap="flat" cmpd="sng" algn="ctr">
                      <a:solidFill>
                        <a:srgbClr val="2428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428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>
                          <a:solidFill>
                            <a:srgbClr val="A5A5A5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Recommendation 01</a:t>
                      </a:r>
                    </a:p>
                  </a:txBody>
                  <a:tcPr marL="84406" marR="84406" marT="34290" marB="34290" anchor="ctr">
                    <a:lnL w="6350" cap="flat" cmpd="sng" algn="ctr">
                      <a:solidFill>
                        <a:srgbClr val="2428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428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>
                          <a:solidFill>
                            <a:srgbClr val="A5A5A5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Recommendation 02</a:t>
                      </a:r>
                    </a:p>
                  </a:txBody>
                  <a:tcPr marL="84406" marR="84406" marT="34290" marB="34290" anchor="ctr">
                    <a:lnL w="6350" cap="flat" cmpd="sng" algn="ctr">
                      <a:solidFill>
                        <a:srgbClr val="2428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428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>
                          <a:solidFill>
                            <a:srgbClr val="A5A5A5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Recommendation 03</a:t>
                      </a:r>
                    </a:p>
                  </a:txBody>
                  <a:tcPr marL="84406" marR="84406" marT="34290" marB="34290" anchor="ctr">
                    <a:lnL w="6350" cap="flat" cmpd="sng" algn="ctr">
                      <a:solidFill>
                        <a:srgbClr val="2428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428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>
                          <a:solidFill>
                            <a:srgbClr val="A5A5A5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Impact</a:t>
                      </a:r>
                    </a:p>
                  </a:txBody>
                  <a:tcPr marL="84406" marR="84406" marT="34290" marB="34290" anchor="ctr">
                    <a:lnL w="6350" cap="flat" cmpd="sng" algn="ctr">
                      <a:solidFill>
                        <a:srgbClr val="2428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428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4D0C9A6-15EB-8F4C-86A9-550B0F7ED3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22755" y="6389761"/>
            <a:ext cx="6106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FCF3C0EB-16EB-5D4D-A756-D022B93CAFF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D1BD32-0561-C949-8871-81F883E8316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19381" y="212306"/>
            <a:ext cx="2714625" cy="2492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1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None/>
              <a:defRPr sz="16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 marL="914400" indent="0">
              <a:buNone/>
              <a:defRPr sz="16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 marL="1371600" indent="0">
              <a:buNone/>
              <a:defRPr sz="16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 marL="1828800" indent="0">
              <a:buNone/>
              <a:defRPr sz="16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63939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1.xml"/><Relationship Id="rId9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16"/>
          <p:cNvSpPr/>
          <p:nvPr userDrawn="1"/>
        </p:nvSpPr>
        <p:spPr>
          <a:xfrm>
            <a:off x="1" y="6759939"/>
            <a:ext cx="7843762" cy="109858"/>
          </a:xfrm>
          <a:custGeom>
            <a:avLst/>
            <a:gdLst>
              <a:gd name="connsiteX0" fmla="*/ 0 w 7750629"/>
              <a:gd name="connsiteY0" fmla="*/ 0 h 224971"/>
              <a:gd name="connsiteX1" fmla="*/ 7750629 w 7750629"/>
              <a:gd name="connsiteY1" fmla="*/ 0 h 224971"/>
              <a:gd name="connsiteX2" fmla="*/ 7750629 w 7750629"/>
              <a:gd name="connsiteY2" fmla="*/ 224971 h 224971"/>
              <a:gd name="connsiteX3" fmla="*/ 0 w 7750629"/>
              <a:gd name="connsiteY3" fmla="*/ 224971 h 224971"/>
              <a:gd name="connsiteX4" fmla="*/ 0 w 7750629"/>
              <a:gd name="connsiteY4" fmla="*/ 0 h 224971"/>
              <a:gd name="connsiteX0" fmla="*/ 0 w 7750629"/>
              <a:gd name="connsiteY0" fmla="*/ 0 h 224971"/>
              <a:gd name="connsiteX1" fmla="*/ 7576457 w 7750629"/>
              <a:gd name="connsiteY1" fmla="*/ 0 h 224971"/>
              <a:gd name="connsiteX2" fmla="*/ 7750629 w 7750629"/>
              <a:gd name="connsiteY2" fmla="*/ 224971 h 224971"/>
              <a:gd name="connsiteX3" fmla="*/ 0 w 7750629"/>
              <a:gd name="connsiteY3" fmla="*/ 224971 h 224971"/>
              <a:gd name="connsiteX4" fmla="*/ 0 w 7750629"/>
              <a:gd name="connsiteY4" fmla="*/ 0 h 224971"/>
              <a:gd name="connsiteX0" fmla="*/ 0 w 7869162"/>
              <a:gd name="connsiteY0" fmla="*/ 0 h 224971"/>
              <a:gd name="connsiteX1" fmla="*/ 7576457 w 7869162"/>
              <a:gd name="connsiteY1" fmla="*/ 0 h 224971"/>
              <a:gd name="connsiteX2" fmla="*/ 7869162 w 7869162"/>
              <a:gd name="connsiteY2" fmla="*/ 224971 h 224971"/>
              <a:gd name="connsiteX3" fmla="*/ 0 w 7869162"/>
              <a:gd name="connsiteY3" fmla="*/ 224971 h 224971"/>
              <a:gd name="connsiteX4" fmla="*/ 0 w 7869162"/>
              <a:gd name="connsiteY4" fmla="*/ 0 h 224971"/>
              <a:gd name="connsiteX0" fmla="*/ 0 w 7843762"/>
              <a:gd name="connsiteY0" fmla="*/ 0 h 242608"/>
              <a:gd name="connsiteX1" fmla="*/ 7576457 w 7843762"/>
              <a:gd name="connsiteY1" fmla="*/ 0 h 242608"/>
              <a:gd name="connsiteX2" fmla="*/ 7843762 w 7843762"/>
              <a:gd name="connsiteY2" fmla="*/ 242608 h 242608"/>
              <a:gd name="connsiteX3" fmla="*/ 0 w 7843762"/>
              <a:gd name="connsiteY3" fmla="*/ 224971 h 242608"/>
              <a:gd name="connsiteX4" fmla="*/ 0 w 7843762"/>
              <a:gd name="connsiteY4" fmla="*/ 0 h 242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43762" h="242608">
                <a:moveTo>
                  <a:pt x="0" y="0"/>
                </a:moveTo>
                <a:lnTo>
                  <a:pt x="7576457" y="0"/>
                </a:lnTo>
                <a:lnTo>
                  <a:pt x="7843762" y="242608"/>
                </a:lnTo>
                <a:lnTo>
                  <a:pt x="0" y="22497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tangle 17">
            <a:extLst>
              <a:ext uri="{FF2B5EF4-FFF2-40B4-BE49-F238E27FC236}">
                <a16:creationId xmlns:a16="http://schemas.microsoft.com/office/drawing/2014/main" id="{827D541D-0F6E-6547-808F-D1AD6B90D63D}"/>
              </a:ext>
            </a:extLst>
          </p:cNvPr>
          <p:cNvSpPr/>
          <p:nvPr userDrawn="1"/>
        </p:nvSpPr>
        <p:spPr>
          <a:xfrm>
            <a:off x="7773489" y="6759939"/>
            <a:ext cx="4428000" cy="108000"/>
          </a:xfrm>
          <a:custGeom>
            <a:avLst/>
            <a:gdLst>
              <a:gd name="connsiteX0" fmla="*/ 0 w 3425372"/>
              <a:gd name="connsiteY0" fmla="*/ 0 h 224972"/>
              <a:gd name="connsiteX1" fmla="*/ 3425372 w 3425372"/>
              <a:gd name="connsiteY1" fmla="*/ 0 h 224972"/>
              <a:gd name="connsiteX2" fmla="*/ 3425372 w 3425372"/>
              <a:gd name="connsiteY2" fmla="*/ 224972 h 224972"/>
              <a:gd name="connsiteX3" fmla="*/ 0 w 3425372"/>
              <a:gd name="connsiteY3" fmla="*/ 224972 h 224972"/>
              <a:gd name="connsiteX4" fmla="*/ 0 w 3425372"/>
              <a:gd name="connsiteY4" fmla="*/ 0 h 224972"/>
              <a:gd name="connsiteX0" fmla="*/ 0 w 3425372"/>
              <a:gd name="connsiteY0" fmla="*/ 0 h 224972"/>
              <a:gd name="connsiteX1" fmla="*/ 3425372 w 3425372"/>
              <a:gd name="connsiteY1" fmla="*/ 0 h 224972"/>
              <a:gd name="connsiteX2" fmla="*/ 3425372 w 3425372"/>
              <a:gd name="connsiteY2" fmla="*/ 224972 h 224972"/>
              <a:gd name="connsiteX3" fmla="*/ 275771 w 3425372"/>
              <a:gd name="connsiteY3" fmla="*/ 224972 h 224972"/>
              <a:gd name="connsiteX4" fmla="*/ 0 w 3425372"/>
              <a:gd name="connsiteY4" fmla="*/ 0 h 224972"/>
              <a:gd name="connsiteX0" fmla="*/ 0 w 3425372"/>
              <a:gd name="connsiteY0" fmla="*/ 0 h 224972"/>
              <a:gd name="connsiteX1" fmla="*/ 3425372 w 3425372"/>
              <a:gd name="connsiteY1" fmla="*/ 0 h 224972"/>
              <a:gd name="connsiteX2" fmla="*/ 3425372 w 3425372"/>
              <a:gd name="connsiteY2" fmla="*/ 224972 h 224972"/>
              <a:gd name="connsiteX3" fmla="*/ 238129 w 3425372"/>
              <a:gd name="connsiteY3" fmla="*/ 224972 h 224972"/>
              <a:gd name="connsiteX4" fmla="*/ 0 w 3425372"/>
              <a:gd name="connsiteY4" fmla="*/ 0 h 224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25372" h="224972">
                <a:moveTo>
                  <a:pt x="0" y="0"/>
                </a:moveTo>
                <a:lnTo>
                  <a:pt x="3425372" y="0"/>
                </a:lnTo>
                <a:lnTo>
                  <a:pt x="3425372" y="224972"/>
                </a:lnTo>
                <a:lnTo>
                  <a:pt x="238129" y="22497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FFAD82F-D08A-7043-9645-A7AA8FDCAE57}"/>
              </a:ext>
            </a:extLst>
          </p:cNvPr>
          <p:cNvGrpSpPr/>
          <p:nvPr userDrawn="1"/>
        </p:nvGrpSpPr>
        <p:grpSpPr>
          <a:xfrm>
            <a:off x="-1737360" y="1052513"/>
            <a:ext cx="1500146" cy="5088372"/>
            <a:chOff x="-1219200" y="781663"/>
            <a:chExt cx="1073426" cy="3640973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1C97F3E-BC83-1C40-8390-2187498787ED}"/>
                </a:ext>
              </a:extLst>
            </p:cNvPr>
            <p:cNvSpPr/>
            <p:nvPr userDrawn="1"/>
          </p:nvSpPr>
          <p:spPr>
            <a:xfrm>
              <a:off x="-1219200" y="3918636"/>
              <a:ext cx="1073426" cy="504000"/>
            </a:xfrm>
            <a:prstGeom prst="rect">
              <a:avLst/>
            </a:prstGeom>
            <a:noFill/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3896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0" cap="none" spc="0" normalizeH="0" baseline="0" noProof="0">
                  <a:ln>
                    <a:noFill/>
                  </a:ln>
                  <a:solidFill>
                    <a:srgbClr val="7F7F7F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Text</a:t>
              </a:r>
              <a:r>
                <a:rPr kumimoji="0" lang="zh-CN" altLang="en-US" sz="1200" b="0" i="0" u="none" strike="noStrike" kern="0" cap="none" spc="0" normalizeH="0" baseline="0" noProof="0">
                  <a:ln>
                    <a:noFill/>
                  </a:ln>
                  <a:solidFill>
                    <a:srgbClr val="7F7F7F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 </a:t>
              </a:r>
              <a:r>
                <a:rPr kumimoji="0" lang="en-US" altLang="zh-CN" sz="1200" b="0" i="0" u="none" strike="noStrike" kern="0" cap="none" spc="0" normalizeH="0" baseline="0" noProof="0">
                  <a:ln>
                    <a:noFill/>
                  </a:ln>
                  <a:solidFill>
                    <a:srgbClr val="7F7F7F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only</a:t>
              </a:r>
            </a:p>
            <a:p>
              <a:pPr marL="0" marR="0" lvl="0" indent="0" algn="ctr" defTabSz="3896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0" cap="none" spc="0" normalizeH="0" baseline="0" noProof="0">
                  <a:ln>
                    <a:noFill/>
                  </a:ln>
                  <a:solidFill>
                    <a:srgbClr val="7F7F7F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127/127/127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11CC731-5E22-5C46-B8B7-D0D81610A19B}"/>
                </a:ext>
              </a:extLst>
            </p:cNvPr>
            <p:cNvSpPr/>
            <p:nvPr userDrawn="1"/>
          </p:nvSpPr>
          <p:spPr>
            <a:xfrm>
              <a:off x="-1219200" y="781663"/>
              <a:ext cx="1073426" cy="504000"/>
            </a:xfrm>
            <a:prstGeom prst="rect">
              <a:avLst/>
            </a:prstGeom>
            <a:solidFill>
              <a:srgbClr val="073779"/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3896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Main</a:t>
              </a:r>
              <a:r>
                <a:rPr kumimoji="0" lang="zh-CN" altLang="en-US" sz="12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 </a:t>
              </a:r>
              <a:r>
                <a:rPr kumimoji="0" lang="en-US" altLang="zh-CN" sz="12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Color</a:t>
              </a:r>
            </a:p>
            <a:p>
              <a:pPr marL="0" marR="0" lvl="0" indent="0" algn="ctr" defTabSz="3896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s-IS" altLang="zh-CN" sz="12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073779</a:t>
              </a:r>
              <a:endParaRPr kumimoji="0" lang="en-US" altLang="zh-CN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062C8C3-725B-8344-B8F6-6BE4A4B1095B}"/>
                </a:ext>
              </a:extLst>
            </p:cNvPr>
            <p:cNvSpPr/>
            <p:nvPr userDrawn="1"/>
          </p:nvSpPr>
          <p:spPr>
            <a:xfrm>
              <a:off x="-1219200" y="1409058"/>
              <a:ext cx="1073426" cy="504000"/>
            </a:xfrm>
            <a:prstGeom prst="rect">
              <a:avLst/>
            </a:prstGeom>
            <a:solidFill>
              <a:srgbClr val="1782BF"/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3896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2</a:t>
              </a:r>
              <a:r>
                <a:rPr kumimoji="0" lang="en-US" altLang="zh-CN" sz="1200" b="0" i="0" u="none" strike="noStrike" kern="0" cap="none" spc="0" normalizeH="0" baseline="3000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nd</a:t>
              </a:r>
              <a:r>
                <a:rPr kumimoji="0" lang="en-US" altLang="zh-CN" sz="12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/</a:t>
              </a:r>
              <a:r>
                <a:rPr kumimoji="0" lang="en-US" altLang="zh-CN" sz="1200" b="0" i="0" u="none" strike="noStrike" kern="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FlatIcon</a:t>
              </a:r>
              <a:endParaRPr kumimoji="0" lang="en-US" altLang="zh-CN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  <a:p>
              <a:pPr marL="0" marR="0" lvl="0" indent="0" algn="ctr" defTabSz="3896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1782BF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851ED0B-C369-244F-A92F-9749B4D1847E}"/>
                </a:ext>
              </a:extLst>
            </p:cNvPr>
            <p:cNvSpPr/>
            <p:nvPr userDrawn="1"/>
          </p:nvSpPr>
          <p:spPr>
            <a:xfrm>
              <a:off x="-1219200" y="2036453"/>
              <a:ext cx="1073426" cy="504000"/>
            </a:xfrm>
            <a:prstGeom prst="rect">
              <a:avLst/>
            </a:prstGeom>
            <a:solidFill>
              <a:srgbClr val="DCE6F4"/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3896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3</a:t>
              </a:r>
              <a:r>
                <a:rPr kumimoji="0" lang="en-US" altLang="zh-CN" sz="1200" b="0" i="0" u="none" strike="noStrike" kern="0" cap="none" spc="0" normalizeH="0" baseline="3000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rd</a:t>
              </a:r>
              <a:r>
                <a:rPr kumimoji="0" lang="zh-CN" altLang="en-US" sz="12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 </a:t>
              </a:r>
              <a:r>
                <a:rPr kumimoji="0" lang="en-US" altLang="zh-CN" sz="12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color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E05E290-BCE8-7548-BBB0-48992CF2A7A4}"/>
                </a:ext>
              </a:extLst>
            </p:cNvPr>
            <p:cNvSpPr/>
            <p:nvPr userDrawn="1"/>
          </p:nvSpPr>
          <p:spPr>
            <a:xfrm>
              <a:off x="-1219200" y="2663848"/>
              <a:ext cx="1073426" cy="504000"/>
            </a:xfrm>
            <a:prstGeom prst="rect">
              <a:avLst/>
            </a:prstGeom>
            <a:solidFill>
              <a:srgbClr val="DBDBDB"/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3896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Arrows</a:t>
              </a:r>
              <a:r>
                <a:rPr kumimoji="0" lang="zh-CN" altLang="en-US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 </a:t>
              </a:r>
              <a:r>
                <a:rPr kumimoji="0" lang="en-US" altLang="zh-CN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or</a:t>
              </a:r>
              <a:r>
                <a:rPr kumimoji="0" lang="zh-CN" altLang="en-US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 </a:t>
              </a:r>
              <a:r>
                <a:rPr kumimoji="0" lang="en-US" altLang="zh-CN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random</a:t>
              </a:r>
              <a:r>
                <a:rPr kumimoji="0" lang="zh-CN" altLang="en-US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 </a:t>
              </a:r>
              <a:r>
                <a:rPr kumimoji="0" lang="en-US" altLang="zh-CN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shapes</a:t>
              </a:r>
            </a:p>
            <a:p>
              <a:pPr marL="0" marR="0" lvl="0" indent="0" algn="ctr" defTabSz="3896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DBDBDB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F7FD9AE-F1BC-5641-ABD1-49B1102DAF2E}"/>
                </a:ext>
              </a:extLst>
            </p:cNvPr>
            <p:cNvSpPr/>
            <p:nvPr userDrawn="1"/>
          </p:nvSpPr>
          <p:spPr>
            <a:xfrm>
              <a:off x="-1219200" y="3291243"/>
              <a:ext cx="1073426" cy="504000"/>
            </a:xfrm>
            <a:prstGeom prst="rect">
              <a:avLst/>
            </a:prstGeom>
            <a:solidFill>
              <a:srgbClr val="C00000"/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3896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Key Takeaway</a:t>
              </a:r>
            </a:p>
            <a:p>
              <a:pPr marL="0" marR="0" lvl="0" indent="0" algn="ctr" defTabSz="3896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235/102/21</a:t>
              </a:r>
            </a:p>
          </p:txBody>
        </p:sp>
      </p:grp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C084AF7-059A-6E47-89AE-6D9B084D4A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90173" y="638976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FCF3C0EB-16EB-5D4D-A756-D022B93CAFF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9631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49" r:id="rId2"/>
    <p:sldLayoutId id="2147483660" r:id="rId3"/>
    <p:sldLayoutId id="2147483661" r:id="rId4"/>
    <p:sldLayoutId id="2147483662" r:id="rId5"/>
    <p:sldLayoutId id="2147483663" r:id="rId6"/>
    <p:sldLayoutId id="2147483672" r:id="rId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663" userDrawn="1">
          <p15:clr>
            <a:srgbClr val="F26B43"/>
          </p15:clr>
        </p15:guide>
        <p15:guide id="2" pos="189" userDrawn="1">
          <p15:clr>
            <a:srgbClr val="F26B43"/>
          </p15:clr>
        </p15:guide>
        <p15:guide id="3" pos="7491" userDrawn="1">
          <p15:clr>
            <a:srgbClr val="F26B43"/>
          </p15:clr>
        </p15:guide>
        <p15:guide id="4" orient="horz" pos="3884" userDrawn="1">
          <p15:clr>
            <a:srgbClr val="F26B43"/>
          </p15:clr>
        </p15:guide>
        <p15:guide id="5" pos="38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16"/>
          <p:cNvSpPr/>
          <p:nvPr userDrawn="1"/>
        </p:nvSpPr>
        <p:spPr>
          <a:xfrm>
            <a:off x="1" y="6759939"/>
            <a:ext cx="7843762" cy="109858"/>
          </a:xfrm>
          <a:custGeom>
            <a:avLst/>
            <a:gdLst>
              <a:gd name="connsiteX0" fmla="*/ 0 w 7750629"/>
              <a:gd name="connsiteY0" fmla="*/ 0 h 224971"/>
              <a:gd name="connsiteX1" fmla="*/ 7750629 w 7750629"/>
              <a:gd name="connsiteY1" fmla="*/ 0 h 224971"/>
              <a:gd name="connsiteX2" fmla="*/ 7750629 w 7750629"/>
              <a:gd name="connsiteY2" fmla="*/ 224971 h 224971"/>
              <a:gd name="connsiteX3" fmla="*/ 0 w 7750629"/>
              <a:gd name="connsiteY3" fmla="*/ 224971 h 224971"/>
              <a:gd name="connsiteX4" fmla="*/ 0 w 7750629"/>
              <a:gd name="connsiteY4" fmla="*/ 0 h 224971"/>
              <a:gd name="connsiteX0" fmla="*/ 0 w 7750629"/>
              <a:gd name="connsiteY0" fmla="*/ 0 h 224971"/>
              <a:gd name="connsiteX1" fmla="*/ 7576457 w 7750629"/>
              <a:gd name="connsiteY1" fmla="*/ 0 h 224971"/>
              <a:gd name="connsiteX2" fmla="*/ 7750629 w 7750629"/>
              <a:gd name="connsiteY2" fmla="*/ 224971 h 224971"/>
              <a:gd name="connsiteX3" fmla="*/ 0 w 7750629"/>
              <a:gd name="connsiteY3" fmla="*/ 224971 h 224971"/>
              <a:gd name="connsiteX4" fmla="*/ 0 w 7750629"/>
              <a:gd name="connsiteY4" fmla="*/ 0 h 224971"/>
              <a:gd name="connsiteX0" fmla="*/ 0 w 7869162"/>
              <a:gd name="connsiteY0" fmla="*/ 0 h 224971"/>
              <a:gd name="connsiteX1" fmla="*/ 7576457 w 7869162"/>
              <a:gd name="connsiteY1" fmla="*/ 0 h 224971"/>
              <a:gd name="connsiteX2" fmla="*/ 7869162 w 7869162"/>
              <a:gd name="connsiteY2" fmla="*/ 224971 h 224971"/>
              <a:gd name="connsiteX3" fmla="*/ 0 w 7869162"/>
              <a:gd name="connsiteY3" fmla="*/ 224971 h 224971"/>
              <a:gd name="connsiteX4" fmla="*/ 0 w 7869162"/>
              <a:gd name="connsiteY4" fmla="*/ 0 h 224971"/>
              <a:gd name="connsiteX0" fmla="*/ 0 w 7843762"/>
              <a:gd name="connsiteY0" fmla="*/ 0 h 242608"/>
              <a:gd name="connsiteX1" fmla="*/ 7576457 w 7843762"/>
              <a:gd name="connsiteY1" fmla="*/ 0 h 242608"/>
              <a:gd name="connsiteX2" fmla="*/ 7843762 w 7843762"/>
              <a:gd name="connsiteY2" fmla="*/ 242608 h 242608"/>
              <a:gd name="connsiteX3" fmla="*/ 0 w 7843762"/>
              <a:gd name="connsiteY3" fmla="*/ 224971 h 242608"/>
              <a:gd name="connsiteX4" fmla="*/ 0 w 7843762"/>
              <a:gd name="connsiteY4" fmla="*/ 0 h 242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43762" h="242608">
                <a:moveTo>
                  <a:pt x="0" y="0"/>
                </a:moveTo>
                <a:lnTo>
                  <a:pt x="7576457" y="0"/>
                </a:lnTo>
                <a:lnTo>
                  <a:pt x="7843762" y="242608"/>
                </a:lnTo>
                <a:lnTo>
                  <a:pt x="0" y="22497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tangle 17">
            <a:extLst>
              <a:ext uri="{FF2B5EF4-FFF2-40B4-BE49-F238E27FC236}">
                <a16:creationId xmlns:a16="http://schemas.microsoft.com/office/drawing/2014/main" id="{827D541D-0F6E-6547-808F-D1AD6B90D63D}"/>
              </a:ext>
            </a:extLst>
          </p:cNvPr>
          <p:cNvSpPr/>
          <p:nvPr userDrawn="1"/>
        </p:nvSpPr>
        <p:spPr>
          <a:xfrm>
            <a:off x="7773489" y="6759939"/>
            <a:ext cx="4428000" cy="108000"/>
          </a:xfrm>
          <a:custGeom>
            <a:avLst/>
            <a:gdLst>
              <a:gd name="connsiteX0" fmla="*/ 0 w 3425372"/>
              <a:gd name="connsiteY0" fmla="*/ 0 h 224972"/>
              <a:gd name="connsiteX1" fmla="*/ 3425372 w 3425372"/>
              <a:gd name="connsiteY1" fmla="*/ 0 h 224972"/>
              <a:gd name="connsiteX2" fmla="*/ 3425372 w 3425372"/>
              <a:gd name="connsiteY2" fmla="*/ 224972 h 224972"/>
              <a:gd name="connsiteX3" fmla="*/ 0 w 3425372"/>
              <a:gd name="connsiteY3" fmla="*/ 224972 h 224972"/>
              <a:gd name="connsiteX4" fmla="*/ 0 w 3425372"/>
              <a:gd name="connsiteY4" fmla="*/ 0 h 224972"/>
              <a:gd name="connsiteX0" fmla="*/ 0 w 3425372"/>
              <a:gd name="connsiteY0" fmla="*/ 0 h 224972"/>
              <a:gd name="connsiteX1" fmla="*/ 3425372 w 3425372"/>
              <a:gd name="connsiteY1" fmla="*/ 0 h 224972"/>
              <a:gd name="connsiteX2" fmla="*/ 3425372 w 3425372"/>
              <a:gd name="connsiteY2" fmla="*/ 224972 h 224972"/>
              <a:gd name="connsiteX3" fmla="*/ 275771 w 3425372"/>
              <a:gd name="connsiteY3" fmla="*/ 224972 h 224972"/>
              <a:gd name="connsiteX4" fmla="*/ 0 w 3425372"/>
              <a:gd name="connsiteY4" fmla="*/ 0 h 224972"/>
              <a:gd name="connsiteX0" fmla="*/ 0 w 3425372"/>
              <a:gd name="connsiteY0" fmla="*/ 0 h 224972"/>
              <a:gd name="connsiteX1" fmla="*/ 3425372 w 3425372"/>
              <a:gd name="connsiteY1" fmla="*/ 0 h 224972"/>
              <a:gd name="connsiteX2" fmla="*/ 3425372 w 3425372"/>
              <a:gd name="connsiteY2" fmla="*/ 224972 h 224972"/>
              <a:gd name="connsiteX3" fmla="*/ 238129 w 3425372"/>
              <a:gd name="connsiteY3" fmla="*/ 224972 h 224972"/>
              <a:gd name="connsiteX4" fmla="*/ 0 w 3425372"/>
              <a:gd name="connsiteY4" fmla="*/ 0 h 224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25372" h="224972">
                <a:moveTo>
                  <a:pt x="0" y="0"/>
                </a:moveTo>
                <a:lnTo>
                  <a:pt x="3425372" y="0"/>
                </a:lnTo>
                <a:lnTo>
                  <a:pt x="3425372" y="224972"/>
                </a:lnTo>
                <a:lnTo>
                  <a:pt x="238129" y="22497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FFAD82F-D08A-7043-9645-A7AA8FDCAE57}"/>
              </a:ext>
            </a:extLst>
          </p:cNvPr>
          <p:cNvGrpSpPr/>
          <p:nvPr userDrawn="1"/>
        </p:nvGrpSpPr>
        <p:grpSpPr>
          <a:xfrm>
            <a:off x="-1737360" y="1052513"/>
            <a:ext cx="1500146" cy="5088372"/>
            <a:chOff x="-1219200" y="781663"/>
            <a:chExt cx="1073426" cy="3640973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1C97F3E-BC83-1C40-8390-2187498787ED}"/>
                </a:ext>
              </a:extLst>
            </p:cNvPr>
            <p:cNvSpPr/>
            <p:nvPr userDrawn="1"/>
          </p:nvSpPr>
          <p:spPr>
            <a:xfrm>
              <a:off x="-1219200" y="3918636"/>
              <a:ext cx="1073426" cy="504000"/>
            </a:xfrm>
            <a:prstGeom prst="rect">
              <a:avLst/>
            </a:prstGeom>
            <a:noFill/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3896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0" cap="none" spc="0" normalizeH="0" baseline="0" noProof="0">
                  <a:ln>
                    <a:noFill/>
                  </a:ln>
                  <a:solidFill>
                    <a:srgbClr val="7F7F7F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Text</a:t>
              </a:r>
              <a:r>
                <a:rPr kumimoji="0" lang="zh-CN" altLang="en-US" sz="1200" b="0" i="0" u="none" strike="noStrike" kern="0" cap="none" spc="0" normalizeH="0" baseline="0" noProof="0">
                  <a:ln>
                    <a:noFill/>
                  </a:ln>
                  <a:solidFill>
                    <a:srgbClr val="7F7F7F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 </a:t>
              </a:r>
              <a:r>
                <a:rPr kumimoji="0" lang="en-US" altLang="zh-CN" sz="1200" b="0" i="0" u="none" strike="noStrike" kern="0" cap="none" spc="0" normalizeH="0" baseline="0" noProof="0">
                  <a:ln>
                    <a:noFill/>
                  </a:ln>
                  <a:solidFill>
                    <a:srgbClr val="7F7F7F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only</a:t>
              </a:r>
            </a:p>
            <a:p>
              <a:pPr marL="0" marR="0" lvl="0" indent="0" algn="ctr" defTabSz="3896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0" cap="none" spc="0" normalizeH="0" baseline="0" noProof="0">
                  <a:ln>
                    <a:noFill/>
                  </a:ln>
                  <a:solidFill>
                    <a:srgbClr val="7F7F7F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127/127/127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11CC731-5E22-5C46-B8B7-D0D81610A19B}"/>
                </a:ext>
              </a:extLst>
            </p:cNvPr>
            <p:cNvSpPr/>
            <p:nvPr userDrawn="1"/>
          </p:nvSpPr>
          <p:spPr>
            <a:xfrm>
              <a:off x="-1219200" y="781663"/>
              <a:ext cx="1073426" cy="504000"/>
            </a:xfrm>
            <a:prstGeom prst="rect">
              <a:avLst/>
            </a:prstGeom>
            <a:solidFill>
              <a:srgbClr val="073779"/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3896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Main</a:t>
              </a:r>
              <a:r>
                <a:rPr kumimoji="0" lang="zh-CN" altLang="en-US" sz="12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 </a:t>
              </a:r>
              <a:r>
                <a:rPr kumimoji="0" lang="en-US" altLang="zh-CN" sz="12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Color</a:t>
              </a:r>
            </a:p>
            <a:p>
              <a:pPr marL="0" marR="0" lvl="0" indent="0" algn="ctr" defTabSz="3896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s-IS" altLang="zh-CN" sz="12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073779</a:t>
              </a:r>
              <a:endParaRPr kumimoji="0" lang="en-US" altLang="zh-CN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062C8C3-725B-8344-B8F6-6BE4A4B1095B}"/>
                </a:ext>
              </a:extLst>
            </p:cNvPr>
            <p:cNvSpPr/>
            <p:nvPr userDrawn="1"/>
          </p:nvSpPr>
          <p:spPr>
            <a:xfrm>
              <a:off x="-1219200" y="1409058"/>
              <a:ext cx="1073426" cy="504000"/>
            </a:xfrm>
            <a:prstGeom prst="rect">
              <a:avLst/>
            </a:prstGeom>
            <a:solidFill>
              <a:srgbClr val="1782BF"/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3896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2</a:t>
              </a:r>
              <a:r>
                <a:rPr kumimoji="0" lang="en-US" altLang="zh-CN" sz="1200" b="0" i="0" u="none" strike="noStrike" kern="0" cap="none" spc="0" normalizeH="0" baseline="3000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nd</a:t>
              </a:r>
              <a:r>
                <a:rPr kumimoji="0" lang="en-US" altLang="zh-CN" sz="12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/</a:t>
              </a:r>
              <a:r>
                <a:rPr kumimoji="0" lang="en-US" altLang="zh-CN" sz="1200" b="0" i="0" u="none" strike="noStrike" kern="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FlatIcon</a:t>
              </a:r>
              <a:endParaRPr kumimoji="0" lang="en-US" altLang="zh-CN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  <a:p>
              <a:pPr marL="0" marR="0" lvl="0" indent="0" algn="ctr" defTabSz="3896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1782BF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851ED0B-C369-244F-A92F-9749B4D1847E}"/>
                </a:ext>
              </a:extLst>
            </p:cNvPr>
            <p:cNvSpPr/>
            <p:nvPr userDrawn="1"/>
          </p:nvSpPr>
          <p:spPr>
            <a:xfrm>
              <a:off x="-1219200" y="2036453"/>
              <a:ext cx="1073426" cy="504000"/>
            </a:xfrm>
            <a:prstGeom prst="rect">
              <a:avLst/>
            </a:prstGeom>
            <a:solidFill>
              <a:srgbClr val="DCE6F4"/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3896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3</a:t>
              </a:r>
              <a:r>
                <a:rPr kumimoji="0" lang="en-US" altLang="zh-CN" sz="1200" b="0" i="0" u="none" strike="noStrike" kern="0" cap="none" spc="0" normalizeH="0" baseline="3000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rd</a:t>
              </a:r>
              <a:r>
                <a:rPr kumimoji="0" lang="zh-CN" altLang="en-US" sz="12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 </a:t>
              </a:r>
              <a:r>
                <a:rPr kumimoji="0" lang="en-US" altLang="zh-CN" sz="12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color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E05E290-BCE8-7548-BBB0-48992CF2A7A4}"/>
                </a:ext>
              </a:extLst>
            </p:cNvPr>
            <p:cNvSpPr/>
            <p:nvPr userDrawn="1"/>
          </p:nvSpPr>
          <p:spPr>
            <a:xfrm>
              <a:off x="-1219200" y="2663848"/>
              <a:ext cx="1073426" cy="504000"/>
            </a:xfrm>
            <a:prstGeom prst="rect">
              <a:avLst/>
            </a:prstGeom>
            <a:solidFill>
              <a:srgbClr val="DBDBDB"/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3896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Arrows</a:t>
              </a:r>
              <a:r>
                <a:rPr kumimoji="0" lang="zh-CN" altLang="en-US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 </a:t>
              </a:r>
              <a:r>
                <a:rPr kumimoji="0" lang="en-US" altLang="zh-CN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or</a:t>
              </a:r>
              <a:r>
                <a:rPr kumimoji="0" lang="zh-CN" altLang="en-US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 </a:t>
              </a:r>
              <a:r>
                <a:rPr kumimoji="0" lang="en-US" altLang="zh-CN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random</a:t>
              </a:r>
              <a:r>
                <a:rPr kumimoji="0" lang="zh-CN" altLang="en-US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 </a:t>
              </a:r>
              <a:r>
                <a:rPr kumimoji="0" lang="en-US" altLang="zh-CN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shapes</a:t>
              </a:r>
            </a:p>
            <a:p>
              <a:pPr marL="0" marR="0" lvl="0" indent="0" algn="ctr" defTabSz="3896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DBDBDB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F7FD9AE-F1BC-5641-ABD1-49B1102DAF2E}"/>
                </a:ext>
              </a:extLst>
            </p:cNvPr>
            <p:cNvSpPr/>
            <p:nvPr userDrawn="1"/>
          </p:nvSpPr>
          <p:spPr>
            <a:xfrm>
              <a:off x="-1219200" y="3291243"/>
              <a:ext cx="1073426" cy="504000"/>
            </a:xfrm>
            <a:prstGeom prst="rect">
              <a:avLst/>
            </a:prstGeom>
            <a:solidFill>
              <a:srgbClr val="C00000"/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3896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Key Takeaway</a:t>
              </a:r>
            </a:p>
            <a:p>
              <a:pPr marL="0" marR="0" lvl="0" indent="0" algn="ctr" defTabSz="3896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235/102/21</a:t>
              </a:r>
            </a:p>
          </p:txBody>
        </p:sp>
      </p:grp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C084AF7-059A-6E47-89AE-6D9B084D4A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90173" y="638976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FCF3C0EB-16EB-5D4D-A756-D022B93CAFF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5F234B6-153B-4C8C-84DD-BEDFE63673AE}"/>
              </a:ext>
            </a:extLst>
          </p:cNvPr>
          <p:cNvSpPr/>
          <p:nvPr userDrawn="1"/>
        </p:nvSpPr>
        <p:spPr>
          <a:xfrm>
            <a:off x="10077650" y="82151"/>
            <a:ext cx="2040556" cy="8951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HK">
                <a:latin typeface="Calibri Light" panose="020F0302020204030204" pitchFamily="34" charset="0"/>
                <a:cs typeface="Calibri Light" panose="020F0302020204030204" pitchFamily="34" charset="0"/>
              </a:rPr>
              <a:t>Insert</a:t>
            </a:r>
          </a:p>
          <a:p>
            <a:pPr algn="ctr"/>
            <a:r>
              <a:rPr lang="en-HK">
                <a:latin typeface="Calibri Light" panose="020F0302020204030204" pitchFamily="34" charset="0"/>
                <a:cs typeface="Calibri Light" panose="020F0302020204030204" pitchFamily="34" charset="0"/>
              </a:rPr>
              <a:t>company logo</a:t>
            </a:r>
          </a:p>
        </p:txBody>
      </p:sp>
    </p:spTree>
    <p:extLst>
      <p:ext uri="{BB962C8B-B14F-4D97-AF65-F5344CB8AC3E}">
        <p14:creationId xmlns:p14="http://schemas.microsoft.com/office/powerpoint/2010/main" val="27695981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3" r:id="rId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663">
          <p15:clr>
            <a:srgbClr val="F26B43"/>
          </p15:clr>
        </p15:guide>
        <p15:guide id="2" pos="189">
          <p15:clr>
            <a:srgbClr val="F26B43"/>
          </p15:clr>
        </p15:guide>
        <p15:guide id="3" pos="7491">
          <p15:clr>
            <a:srgbClr val="F26B43"/>
          </p15:clr>
        </p15:guide>
        <p15:guide id="4" orient="horz" pos="3884">
          <p15:clr>
            <a:srgbClr val="F26B43"/>
          </p15:clr>
        </p15:guide>
        <p15:guide id="5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4.png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6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6.sv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microsoft.com/office/2007/relationships/hdphoto" Target="../media/hdphoto2.wdp"/><Relationship Id="rId4" Type="http://schemas.openxmlformats.org/officeDocument/2006/relationships/image" Target="../media/image54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LoveraLokeswara/Gromov_Wasserstein_for_Low_Dimension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4">
            <a:extLst>
              <a:ext uri="{FF2B5EF4-FFF2-40B4-BE49-F238E27FC236}">
                <a16:creationId xmlns:a16="http://schemas.microsoft.com/office/drawing/2014/main" id="{13EA8CEA-0876-4C1F-9883-C30FF315CD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50000"/>
          </a:blip>
          <a:srcRect t="5000" b="5000"/>
          <a:stretch/>
        </p:blipFill>
        <p:spPr bwMode="auto">
          <a:xfrm>
            <a:off x="3703781" y="1435211"/>
            <a:ext cx="7823865" cy="4400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rapezoid 23">
            <a:extLst>
              <a:ext uri="{FF2B5EF4-FFF2-40B4-BE49-F238E27FC236}">
                <a16:creationId xmlns:a16="http://schemas.microsoft.com/office/drawing/2014/main" id="{5BF8A214-6FC9-014E-83F0-939FDBE28C2C}"/>
              </a:ext>
            </a:extLst>
          </p:cNvPr>
          <p:cNvSpPr/>
          <p:nvPr/>
        </p:nvSpPr>
        <p:spPr>
          <a:xfrm>
            <a:off x="3363680" y="5091035"/>
            <a:ext cx="3471462" cy="1278126"/>
          </a:xfrm>
          <a:prstGeom prst="trapezoid">
            <a:avLst>
              <a:gd name="adj" fmla="val 2693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02444C2-E242-0145-A8B3-8B7AFE702F3E}"/>
              </a:ext>
            </a:extLst>
          </p:cNvPr>
          <p:cNvSpPr/>
          <p:nvPr/>
        </p:nvSpPr>
        <p:spPr>
          <a:xfrm>
            <a:off x="0" y="371227"/>
            <a:ext cx="6012000" cy="241200"/>
          </a:xfrm>
          <a:prstGeom prst="rect">
            <a:avLst/>
          </a:prstGeom>
          <a:solidFill>
            <a:srgbClr val="0737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rapezoid 4">
            <a:extLst>
              <a:ext uri="{FF2B5EF4-FFF2-40B4-BE49-F238E27FC236}">
                <a16:creationId xmlns:a16="http://schemas.microsoft.com/office/drawing/2014/main" id="{C00C246E-D692-E846-88E3-9EF96142B53D}"/>
              </a:ext>
            </a:extLst>
          </p:cNvPr>
          <p:cNvSpPr/>
          <p:nvPr/>
        </p:nvSpPr>
        <p:spPr>
          <a:xfrm>
            <a:off x="831256" y="1151254"/>
            <a:ext cx="5687878" cy="4014061"/>
          </a:xfrm>
          <a:prstGeom prst="trapezoid">
            <a:avLst>
              <a:gd name="adj" fmla="val 26483"/>
            </a:avLst>
          </a:prstGeom>
          <a:solidFill>
            <a:srgbClr val="0737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88F8BCA-2C67-3241-8183-03B3D74FBE0B}"/>
              </a:ext>
            </a:extLst>
          </p:cNvPr>
          <p:cNvSpPr/>
          <p:nvPr/>
        </p:nvSpPr>
        <p:spPr>
          <a:xfrm>
            <a:off x="6180000" y="6210184"/>
            <a:ext cx="6012000" cy="241200"/>
          </a:xfrm>
          <a:prstGeom prst="rect">
            <a:avLst/>
          </a:prstGeom>
          <a:solidFill>
            <a:srgbClr val="8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3653365-C4D2-FA4E-875C-3C491FEA3389}"/>
              </a:ext>
            </a:extLst>
          </p:cNvPr>
          <p:cNvGrpSpPr/>
          <p:nvPr/>
        </p:nvGrpSpPr>
        <p:grpSpPr>
          <a:xfrm>
            <a:off x="6519257" y="5184769"/>
            <a:ext cx="5000335" cy="202631"/>
            <a:chOff x="6250343" y="5145435"/>
            <a:chExt cx="5003350" cy="202631"/>
          </a:xfrm>
          <a:solidFill>
            <a:srgbClr val="073779"/>
          </a:solidFill>
        </p:grpSpPr>
        <p:sp>
          <p:nvSpPr>
            <p:cNvPr id="9" name="Trapezoid 8">
              <a:extLst>
                <a:ext uri="{FF2B5EF4-FFF2-40B4-BE49-F238E27FC236}">
                  <a16:creationId xmlns:a16="http://schemas.microsoft.com/office/drawing/2014/main" id="{55239000-623C-D64D-ABB0-546F7A5B531F}"/>
                </a:ext>
              </a:extLst>
            </p:cNvPr>
            <p:cNvSpPr/>
            <p:nvPr/>
          </p:nvSpPr>
          <p:spPr>
            <a:xfrm flipV="1">
              <a:off x="6250343" y="5145436"/>
              <a:ext cx="4879188" cy="202630"/>
            </a:xfrm>
            <a:prstGeom prst="trapezoid">
              <a:avLst>
                <a:gd name="adj" fmla="val 2707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FA08959-E823-3443-A848-D9F51984695A}"/>
                </a:ext>
              </a:extLst>
            </p:cNvPr>
            <p:cNvSpPr/>
            <p:nvPr/>
          </p:nvSpPr>
          <p:spPr>
            <a:xfrm>
              <a:off x="9176920" y="5145435"/>
              <a:ext cx="2076773" cy="20263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0341830-20FE-FB44-B7B4-EF03AA01C4C4}"/>
              </a:ext>
            </a:extLst>
          </p:cNvPr>
          <p:cNvCxnSpPr>
            <a:cxnSpLocks/>
          </p:cNvCxnSpPr>
          <p:nvPr/>
        </p:nvCxnSpPr>
        <p:spPr>
          <a:xfrm>
            <a:off x="5339414" y="746920"/>
            <a:ext cx="1454400" cy="5464800"/>
          </a:xfrm>
          <a:prstGeom prst="line">
            <a:avLst/>
          </a:prstGeom>
          <a:ln w="19050">
            <a:solidFill>
              <a:srgbClr val="808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D2E9C0EA-EF5D-994A-ADA5-71261CF7F626}"/>
              </a:ext>
            </a:extLst>
          </p:cNvPr>
          <p:cNvSpPr/>
          <p:nvPr/>
        </p:nvSpPr>
        <p:spPr>
          <a:xfrm>
            <a:off x="615362" y="1151253"/>
            <a:ext cx="2261671" cy="4014061"/>
          </a:xfrm>
          <a:prstGeom prst="rect">
            <a:avLst/>
          </a:prstGeom>
          <a:solidFill>
            <a:srgbClr val="0737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6B64463-FB54-E446-A157-BDB1B6360DBE}"/>
              </a:ext>
            </a:extLst>
          </p:cNvPr>
          <p:cNvSpPr txBox="1"/>
          <p:nvPr/>
        </p:nvSpPr>
        <p:spPr>
          <a:xfrm>
            <a:off x="831257" y="1433369"/>
            <a:ext cx="479404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ptos" panose="020B0004020202020204"/>
                <a:ea typeface="+mn-ea"/>
                <a:cs typeface="+mn-cs"/>
              </a:rPr>
              <a:t>Globally Solving the </a:t>
            </a:r>
            <a:r>
              <a:rPr kumimoji="0" lang="en-US" sz="36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ptos" panose="020B0004020202020204"/>
                <a:ea typeface="+mn-ea"/>
                <a:cs typeface="+mn-cs"/>
              </a:rPr>
              <a:t>Gromov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ptos" panose="020B0004020202020204"/>
                <a:ea typeface="+mn-ea"/>
                <a:cs typeface="+mn-cs"/>
              </a:rPr>
              <a:t>-Wasserstein Problem for Point Clouds in Low Dimensional Euclidean Spaces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C4B2279-CFD9-4693-B4C9-A2F4191438E3}"/>
              </a:ext>
            </a:extLst>
          </p:cNvPr>
          <p:cNvSpPr/>
          <p:nvPr/>
        </p:nvSpPr>
        <p:spPr>
          <a:xfrm>
            <a:off x="615362" y="5348384"/>
            <a:ext cx="2045777" cy="82278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spcBef>
                <a:spcPts val="0"/>
              </a:spcBef>
            </a:pPr>
            <a:r>
              <a:rPr lang="en-US" dirty="0">
                <a:solidFill>
                  <a:schemeClr val="accent1"/>
                </a:solidFill>
                <a:latin typeface="+mj-lt"/>
                <a:cs typeface="Aparajita" panose="020B0604020202020204" pitchFamily="34" charset="0"/>
                <a:sym typeface="Hanken Grotesk"/>
              </a:rPr>
              <a:t>Lovera </a:t>
            </a:r>
            <a:r>
              <a:rPr lang="en-US" dirty="0" err="1">
                <a:solidFill>
                  <a:schemeClr val="accent1"/>
                </a:solidFill>
                <a:latin typeface="+mj-lt"/>
                <a:cs typeface="Aparajita" panose="020B0604020202020204" pitchFamily="34" charset="0"/>
                <a:sym typeface="Hanken Grotesk"/>
              </a:rPr>
              <a:t>Lokeswara</a:t>
            </a:r>
            <a:endParaRPr lang="en-US" dirty="0">
              <a:solidFill>
                <a:schemeClr val="accent1"/>
              </a:solidFill>
              <a:latin typeface="+mj-lt"/>
              <a:cs typeface="Aparajita" panose="020B0604020202020204" pitchFamily="34" charset="0"/>
              <a:sym typeface="Hanken Grotesk"/>
            </a:endParaRPr>
          </a:p>
          <a:p>
            <a:pPr algn="l">
              <a:spcBef>
                <a:spcPts val="0"/>
              </a:spcBef>
            </a:pPr>
            <a:r>
              <a:rPr lang="en-US" dirty="0">
                <a:solidFill>
                  <a:schemeClr val="accent1"/>
                </a:solidFill>
                <a:latin typeface="+mj-lt"/>
              </a:rPr>
              <a:t>SID. 20798275</a:t>
            </a:r>
            <a:endParaRPr lang="en-US" dirty="0">
              <a:solidFill>
                <a:schemeClr val="accent1"/>
              </a:solidFill>
              <a:latin typeface="+mj-lt"/>
              <a:cs typeface="Aparajita" panose="020B0604020202020204" pitchFamily="34" charset="0"/>
              <a:sym typeface="Hanken Grotesk"/>
            </a:endParaRPr>
          </a:p>
        </p:txBody>
      </p:sp>
    </p:spTree>
    <p:extLst>
      <p:ext uri="{BB962C8B-B14F-4D97-AF65-F5344CB8AC3E}">
        <p14:creationId xmlns:p14="http://schemas.microsoft.com/office/powerpoint/2010/main" val="1616521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92129A-487F-30DA-52CF-6DDECAED16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7D325D-8044-C365-E400-ED37C23F1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Convergence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076D566-3E63-9F76-83B9-5BA193C65E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CF3C0EB-16EB-5D4D-A756-D022B93CAFFC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C87296-88E7-F560-E010-E03CD71AE22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Algorithm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164A44F-7CF8-E705-4002-3A5567D4C2B7}"/>
              </a:ext>
            </a:extLst>
          </p:cNvPr>
          <p:cNvCxnSpPr>
            <a:cxnSpLocks/>
          </p:cNvCxnSpPr>
          <p:nvPr/>
        </p:nvCxnSpPr>
        <p:spPr>
          <a:xfrm>
            <a:off x="412605" y="1557623"/>
            <a:ext cx="11479358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20B8F86-86CB-C53C-127C-73C42760330B}"/>
              </a:ext>
            </a:extLst>
          </p:cNvPr>
          <p:cNvSpPr txBox="1"/>
          <p:nvPr/>
        </p:nvSpPr>
        <p:spPr>
          <a:xfrm>
            <a:off x="419380" y="1188291"/>
            <a:ext cx="52561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Proving the convergence of the algorithm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1542BF8-F4B1-8C65-BCA2-888CE6AE3E22}"/>
              </a:ext>
            </a:extLst>
          </p:cNvPr>
          <p:cNvSpPr/>
          <p:nvPr/>
        </p:nvSpPr>
        <p:spPr>
          <a:xfrm>
            <a:off x="419380" y="1916194"/>
            <a:ext cx="2761158" cy="480664"/>
          </a:xfrm>
          <a:prstGeom prst="rect">
            <a:avLst/>
          </a:prstGeom>
          <a:solidFill>
            <a:srgbClr val="0737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Updating Lower Bound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46F7517-D4DA-41B7-1F25-4C4EA18803C5}"/>
              </a:ext>
            </a:extLst>
          </p:cNvPr>
          <p:cNvSpPr/>
          <p:nvPr/>
        </p:nvSpPr>
        <p:spPr>
          <a:xfrm>
            <a:off x="419380" y="4036919"/>
            <a:ext cx="2761158" cy="480664"/>
          </a:xfrm>
          <a:prstGeom prst="rect">
            <a:avLst/>
          </a:prstGeom>
          <a:solidFill>
            <a:srgbClr val="0737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Updating Upper Bound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1E07A5C-D280-FF1B-C6A8-77E136FB37D6}"/>
              </a:ext>
            </a:extLst>
          </p:cNvPr>
          <p:cNvCxnSpPr>
            <a:cxnSpLocks/>
          </p:cNvCxnSpPr>
          <p:nvPr/>
        </p:nvCxnSpPr>
        <p:spPr>
          <a:xfrm>
            <a:off x="7915121" y="1926956"/>
            <a:ext cx="0" cy="42688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098A5099-0DB3-25CE-7FC8-B3F3AB54238B}"/>
              </a:ext>
            </a:extLst>
          </p:cNvPr>
          <p:cNvSpPr/>
          <p:nvPr/>
        </p:nvSpPr>
        <p:spPr>
          <a:xfrm>
            <a:off x="8518755" y="1923715"/>
            <a:ext cx="2960169" cy="480664"/>
          </a:xfrm>
          <a:prstGeom prst="rect">
            <a:avLst/>
          </a:prstGeom>
          <a:solidFill>
            <a:srgbClr val="0737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Theorem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F8A2B31-7D51-3D6B-C53D-30A74FFBCAA3}"/>
                  </a:ext>
                </a:extLst>
              </p:cNvPr>
              <p:cNvSpPr txBox="1"/>
              <p:nvPr/>
            </p:nvSpPr>
            <p:spPr>
              <a:xfrm>
                <a:off x="3527366" y="3597842"/>
                <a:ext cx="4387755" cy="4044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 dirty="0"/>
                  <a:t>L</a:t>
                </a:r>
                <a:r>
                  <a:rPr lang="en-US" sz="2000" dirty="0" err="1"/>
                  <a:t>Bound</a:t>
                </a:r>
                <a:r>
                  <a:rPr lang="en-US" sz="2000" dirty="0"/>
                  <a:t> </a:t>
                </a:r>
                <a:r>
                  <a:rPr lang="en-US" sz="2000" dirty="0">
                    <a:sym typeface="Wingdings" pitchFamily="2" charset="2"/>
                  </a:rPr>
                  <a:t></a:t>
                </a:r>
                <a14:m>
                  <m:oMath xmlns:m="http://schemas.openxmlformats.org/officeDocument/2006/math">
                    <m:r>
                      <a:rPr lang="en-US" sz="2000" dirty="0">
                        <a:latin typeface="Cambria Math" panose="02040503050406030204" pitchFamily="18" charset="0"/>
                        <a:sym typeface="Wingdings" pitchFamily="2" charset="2"/>
                      </a:rPr>
                      <m:t> </m:t>
                    </m:r>
                    <m:r>
                      <a:rPr lang="en-US" sz="2000" i="1">
                        <a:latin typeface="Cambria Math" panose="02040503050406030204" pitchFamily="18" charset="0"/>
                        <a:sym typeface="Wingdings" pitchFamily="2" charset="2"/>
                      </a:rPr>
                      <m:t>−</m:t>
                    </m:r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sz="2000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 smtClean="0">
                                    <a:latin typeface="Cambria Math" panose="02040503050406030204" pitchFamily="18" charset="0"/>
                                    <a:sym typeface="Wingdings" pitchFamily="2" charset="2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sym typeface="Wingdings" pitchFamily="2" charset="2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sym typeface="Wingdings" pitchFamily="2" charset="2"/>
                                  </a:rPr>
                                  <m:t>𝑁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𝐹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2</m:t>
                        </m:r>
                      </m:sup>
                    </m:sSubSup>
                    <m:r>
                      <a:rPr lang="en-US" sz="2000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−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𝑤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𝑁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+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𝑐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0</m:t>
                        </m:r>
                      </m:sub>
                    </m:sSub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F8A2B31-7D51-3D6B-C53D-30A74FFBCA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7366" y="3597842"/>
                <a:ext cx="4387755" cy="404406"/>
              </a:xfrm>
              <a:prstGeom prst="rect">
                <a:avLst/>
              </a:prstGeom>
              <a:blipFill>
                <a:blip r:embed="rId3"/>
                <a:stretch>
                  <a:fillRect t="-9091" b="-24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A64F326-56CB-637E-16B4-1ADE89FEA247}"/>
                  </a:ext>
                </a:extLst>
              </p:cNvPr>
              <p:cNvSpPr txBox="1"/>
              <p:nvPr/>
            </p:nvSpPr>
            <p:spPr>
              <a:xfrm>
                <a:off x="1245231" y="5728670"/>
                <a:ext cx="6669890" cy="4044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 dirty="0"/>
                  <a:t>UBound </a:t>
                </a:r>
                <a:r>
                  <a:rPr lang="en-US" sz="2000" dirty="0">
                    <a:sym typeface="Wingdings" pitchFamily="2" charset="2"/>
                  </a:rPr>
                  <a:t>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min</m:t>
                        </m:r>
                      </m:fName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(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𝑈𝐵𝑜𝑢𝑛𝑑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, −</m:t>
                        </m:r>
                        <m:sSubSup>
                          <m:sSub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sSub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  <a:sym typeface="Wingdings" pitchFamily="2" charset="2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sym typeface="Wingdings" pitchFamily="2" charset="2"/>
                                  </a:rPr>
                                  <m:t>2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sym typeface="Wingdings" pitchFamily="2" charset="2"/>
                                  </a:rPr>
                                  <m:t>𝑋</m:t>
                                </m:r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  <a:sym typeface="Wingdings" pitchFamily="2" charset="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sym typeface="Wingdings" pitchFamily="2" charset="2"/>
                                      </a:rPr>
                                      <m:t>𝚪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sym typeface="Wingdings" pitchFamily="2" charset="2"/>
                                      </a:rPr>
                                      <m:t>𝑁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  <a:sym typeface="Wingdings" pitchFamily="2" charset="2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sym typeface="Wingdings" pitchFamily="2" charset="2"/>
                                      </a:rPr>
                                      <m:t>𝑌</m:t>
                                    </m:r>
                                  </m:e>
                                  <m:sup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sym typeface="Wingdings" pitchFamily="2" charset="2"/>
                                      </a:rPr>
                                      <m:t>𝑇</m:t>
                                    </m:r>
                                  </m:sup>
                                </m:sSup>
                              </m:e>
                            </m:d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𝐹</m:t>
                            </m:r>
                          </m:sub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2</m:t>
                            </m:r>
                          </m:sup>
                        </m:sSubSup>
                        <m:r>
                          <a:rPr lang="en-US" sz="20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−</m:t>
                        </m:r>
                        <m:d>
                          <m:dPr>
                            <m:begChr m:val="⟨"/>
                            <m:endChr m:val="⟩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𝐿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sym typeface="Wingdings" pitchFamily="2" charset="2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sym typeface="Wingdings" pitchFamily="2" charset="2"/>
                                  </a:rPr>
                                  <m:t>𝚪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sym typeface="Wingdings" pitchFamily="2" charset="2"/>
                                  </a:rPr>
                                  <m:t>𝑁</m:t>
                                </m:r>
                              </m:sub>
                            </m:sSub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+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0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)</m:t>
                        </m:r>
                      </m:e>
                    </m:func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A64F326-56CB-637E-16B4-1ADE89FEA2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5231" y="5728670"/>
                <a:ext cx="6669890" cy="404406"/>
              </a:xfrm>
              <a:prstGeom prst="rect">
                <a:avLst/>
              </a:prstGeom>
              <a:blipFill>
                <a:blip r:embed="rId4"/>
                <a:stretch>
                  <a:fillRect t="-9375" b="-28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6" name="Group 45">
            <a:extLst>
              <a:ext uri="{FF2B5EF4-FFF2-40B4-BE49-F238E27FC236}">
                <a16:creationId xmlns:a16="http://schemas.microsoft.com/office/drawing/2014/main" id="{2B3278AB-519A-976A-60A4-8F5CE7B82567}"/>
              </a:ext>
            </a:extLst>
          </p:cNvPr>
          <p:cNvGrpSpPr/>
          <p:nvPr/>
        </p:nvGrpSpPr>
        <p:grpSpPr>
          <a:xfrm>
            <a:off x="1172196" y="2514925"/>
            <a:ext cx="6551172" cy="1016640"/>
            <a:chOff x="1047807" y="2514925"/>
            <a:chExt cx="6551172" cy="1016640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43D5C1BE-CA3B-A335-9DD1-611C53CDA4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24784"/>
            <a:stretch/>
          </p:blipFill>
          <p:spPr>
            <a:xfrm>
              <a:off x="1524030" y="2531931"/>
              <a:ext cx="5767703" cy="908067"/>
            </a:xfrm>
            <a:prstGeom prst="rect">
              <a:avLst/>
            </a:prstGeom>
          </p:spPr>
        </p:pic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2EE31FAD-8994-9C97-7A3F-BE190FB4F412}"/>
                </a:ext>
              </a:extLst>
            </p:cNvPr>
            <p:cNvSpPr/>
            <p:nvPr/>
          </p:nvSpPr>
          <p:spPr>
            <a:xfrm>
              <a:off x="1047807" y="2514925"/>
              <a:ext cx="6551172" cy="101664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53B5517-CA43-2C3B-9965-0472B2BA53EC}"/>
              </a:ext>
            </a:extLst>
          </p:cNvPr>
          <p:cNvGrpSpPr/>
          <p:nvPr/>
        </p:nvGrpSpPr>
        <p:grpSpPr>
          <a:xfrm>
            <a:off x="304800" y="4674073"/>
            <a:ext cx="7418568" cy="936601"/>
            <a:chOff x="304800" y="4674073"/>
            <a:chExt cx="7418568" cy="936601"/>
          </a:xfrm>
        </p:grpSpPr>
        <p:pic>
          <p:nvPicPr>
            <p:cNvPr id="23" name="Picture 6" descr="image">
              <a:extLst>
                <a:ext uri="{FF2B5EF4-FFF2-40B4-BE49-F238E27FC236}">
                  <a16:creationId xmlns:a16="http://schemas.microsoft.com/office/drawing/2014/main" id="{1D3F2DC6-B676-9CBC-3A7B-82EF3B96019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771"/>
            <a:stretch/>
          </p:blipFill>
          <p:spPr bwMode="auto">
            <a:xfrm>
              <a:off x="419380" y="4778731"/>
              <a:ext cx="7179599" cy="7691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432C0B2C-2F03-CFD7-E4A6-C79769827944}"/>
                </a:ext>
              </a:extLst>
            </p:cNvPr>
            <p:cNvSpPr/>
            <p:nvPr/>
          </p:nvSpPr>
          <p:spPr>
            <a:xfrm>
              <a:off x="304800" y="4674073"/>
              <a:ext cx="7418568" cy="93660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8" name="Rectangle 47">
            <a:extLst>
              <a:ext uri="{FF2B5EF4-FFF2-40B4-BE49-F238E27FC236}">
                <a16:creationId xmlns:a16="http://schemas.microsoft.com/office/drawing/2014/main" id="{D2D22E09-689B-A461-15E3-0B5D64169D8F}"/>
              </a:ext>
            </a:extLst>
          </p:cNvPr>
          <p:cNvSpPr/>
          <p:nvPr/>
        </p:nvSpPr>
        <p:spPr>
          <a:xfrm>
            <a:off x="8217146" y="2545747"/>
            <a:ext cx="3555474" cy="3385128"/>
          </a:xfrm>
          <a:prstGeom prst="rect">
            <a:avLst/>
          </a:prstGeom>
          <a:noFill/>
          <a:ln w="1905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i="1" dirty="0">
                <a:solidFill>
                  <a:schemeClr val="tx1"/>
                </a:solidFill>
              </a:rPr>
              <a:t>The gap between the upper bound and lower bound in this algorithm will converge to 0 (if the tolerance is </a:t>
            </a:r>
            <a:r>
              <a:rPr lang="el-GR" sz="2400" i="1" dirty="0">
                <a:solidFill>
                  <a:schemeClr val="tx1"/>
                </a:solidFill>
              </a:rPr>
              <a:t>ϵ = 0)</a:t>
            </a:r>
            <a:endParaRPr lang="en-US" sz="2400" i="1" dirty="0">
              <a:solidFill>
                <a:schemeClr val="tx1"/>
              </a:solidFill>
            </a:endParaRPr>
          </a:p>
        </p:txBody>
      </p:sp>
      <p:graphicFrame>
        <p:nvGraphicFramePr>
          <p:cNvPr id="49" name="Table 48">
            <a:extLst>
              <a:ext uri="{FF2B5EF4-FFF2-40B4-BE49-F238E27FC236}">
                <a16:creationId xmlns:a16="http://schemas.microsoft.com/office/drawing/2014/main" id="{94B9B81F-9E50-13F7-3797-F09E271C36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3207255"/>
              </p:ext>
            </p:extLst>
          </p:nvPr>
        </p:nvGraphicFramePr>
        <p:xfrm>
          <a:off x="1073087" y="6425446"/>
          <a:ext cx="10091624" cy="2819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29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229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229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2290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94310"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solidFill>
                            <a:srgbClr val="A5A5A5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Introduction</a:t>
                      </a:r>
                    </a:p>
                  </a:txBody>
                  <a:tcPr marL="84406" marR="84406" marT="34290" marB="34290" anchor="ctr">
                    <a:lnL w="6350" cap="flat" cmpd="sng" algn="ctr">
                      <a:solidFill>
                        <a:srgbClr val="2428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428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i="0" dirty="0">
                          <a:solidFill>
                            <a:schemeClr val="accent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Algorithm</a:t>
                      </a:r>
                    </a:p>
                  </a:txBody>
                  <a:tcPr marL="84406" marR="84406" marT="34290" marB="34290" anchor="ctr">
                    <a:lnL w="6350" cap="flat" cmpd="sng" algn="ctr">
                      <a:solidFill>
                        <a:srgbClr val="2428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428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solidFill>
                            <a:srgbClr val="A5A5A5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Experiment</a:t>
                      </a:r>
                    </a:p>
                  </a:txBody>
                  <a:tcPr marL="84406" marR="84406" marT="34290" marB="34290" anchor="ctr">
                    <a:lnL w="6350" cap="flat" cmpd="sng" algn="ctr">
                      <a:solidFill>
                        <a:srgbClr val="2428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428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solidFill>
                            <a:srgbClr val="A5A5A5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New Development</a:t>
                      </a:r>
                    </a:p>
                  </a:txBody>
                  <a:tcPr marL="84406" marR="84406" marT="34290" marB="34290" anchor="ctr">
                    <a:lnL w="6350" cap="flat" cmpd="sng" algn="ctr">
                      <a:solidFill>
                        <a:srgbClr val="2428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428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1531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011955-D94F-11E8-FDDF-08E27D4C7C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A200B2-8D3B-B71C-AF8F-7E912A802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Numerical Experiment Result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19F09BC-D755-BE2D-7772-910018E696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CF3C0EB-16EB-5D4D-A756-D022B93CAFFC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71AC02-CC14-EFEA-9155-3C6B756CF8D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Experiment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0330FE3-AD9B-6282-BE13-69F84E5668B1}"/>
              </a:ext>
            </a:extLst>
          </p:cNvPr>
          <p:cNvSpPr/>
          <p:nvPr/>
        </p:nvSpPr>
        <p:spPr>
          <a:xfrm>
            <a:off x="2370780" y="1842991"/>
            <a:ext cx="3463077" cy="3463077"/>
          </a:xfrm>
          <a:prstGeom prst="ellipse">
            <a:avLst/>
          </a:prstGeom>
          <a:noFill/>
          <a:ln w="28575">
            <a:solidFill>
              <a:srgbClr val="073779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9" tIns="45715" rIns="91429" bIns="45715" rtlCol="0" anchor="ctr"/>
          <a:lstStyle/>
          <a:p>
            <a:pPr algn="ctr"/>
            <a:endParaRPr lang="en-US" sz="2800" b="1" i="1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D50CC07-858C-2D88-F527-FF28265D2F24}"/>
              </a:ext>
            </a:extLst>
          </p:cNvPr>
          <p:cNvSpPr/>
          <p:nvPr/>
        </p:nvSpPr>
        <p:spPr>
          <a:xfrm>
            <a:off x="2630912" y="1854720"/>
            <a:ext cx="604157" cy="604157"/>
          </a:xfrm>
          <a:prstGeom prst="ellipse">
            <a:avLst/>
          </a:prstGeom>
          <a:solidFill>
            <a:srgbClr val="073779"/>
          </a:solidFill>
          <a:ln>
            <a:solidFill>
              <a:srgbClr val="0737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9" tIns="45715" rIns="91429" bIns="45715" rtlCol="0" anchor="ctr"/>
          <a:lstStyle/>
          <a:p>
            <a:pPr algn="ctr"/>
            <a:r>
              <a:rPr lang="en-US" altLang="zh-CN" sz="2000"/>
              <a:t>1</a:t>
            </a:r>
            <a:endParaRPr lang="en-US" sz="200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7924FC0-7E1E-620B-DF88-89E143349F43}"/>
              </a:ext>
            </a:extLst>
          </p:cNvPr>
          <p:cNvSpPr/>
          <p:nvPr/>
        </p:nvSpPr>
        <p:spPr>
          <a:xfrm>
            <a:off x="2660813" y="4701911"/>
            <a:ext cx="604157" cy="604157"/>
          </a:xfrm>
          <a:prstGeom prst="ellipse">
            <a:avLst/>
          </a:prstGeom>
          <a:solidFill>
            <a:srgbClr val="073779"/>
          </a:solidFill>
          <a:ln>
            <a:solidFill>
              <a:srgbClr val="0737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9" tIns="45715" rIns="91429" bIns="45715" rtlCol="0" anchor="ctr"/>
          <a:lstStyle/>
          <a:p>
            <a:pPr algn="ctr"/>
            <a:r>
              <a:rPr lang="en-US" altLang="zh-CN" sz="2000"/>
              <a:t>3</a:t>
            </a:r>
            <a:endParaRPr lang="en-US" sz="200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45BB98C-DB2E-526D-F63E-7EFAB1047A96}"/>
              </a:ext>
            </a:extLst>
          </p:cNvPr>
          <p:cNvSpPr/>
          <p:nvPr/>
        </p:nvSpPr>
        <p:spPr>
          <a:xfrm>
            <a:off x="2026755" y="3257221"/>
            <a:ext cx="604157" cy="604157"/>
          </a:xfrm>
          <a:prstGeom prst="ellipse">
            <a:avLst/>
          </a:prstGeom>
          <a:solidFill>
            <a:srgbClr val="073779"/>
          </a:solidFill>
          <a:ln>
            <a:solidFill>
              <a:srgbClr val="0737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9" tIns="45715" rIns="91429" bIns="45715" rtlCol="0" anchor="ctr"/>
          <a:lstStyle/>
          <a:p>
            <a:pPr algn="ctr"/>
            <a:r>
              <a:rPr lang="en-US" altLang="zh-CN" sz="2000"/>
              <a:t>2</a:t>
            </a:r>
            <a:endParaRPr lang="en-US" sz="20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D30FD5E-1676-0123-00B9-9DB88DB65D7C}"/>
              </a:ext>
            </a:extLst>
          </p:cNvPr>
          <p:cNvSpPr/>
          <p:nvPr/>
        </p:nvSpPr>
        <p:spPr>
          <a:xfrm>
            <a:off x="556366" y="3358672"/>
            <a:ext cx="137961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2000" dirty="0">
                <a:solidFill>
                  <a:srgbClr val="073779"/>
                </a:solidFill>
              </a:rPr>
              <a:t>MILP 1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62E9277-3E5A-5B3F-E4B3-C5D4B46ED374}"/>
              </a:ext>
            </a:extLst>
          </p:cNvPr>
          <p:cNvSpPr/>
          <p:nvPr/>
        </p:nvSpPr>
        <p:spPr>
          <a:xfrm>
            <a:off x="11872" y="1766401"/>
            <a:ext cx="248897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2000" dirty="0">
                <a:solidFill>
                  <a:srgbClr val="073779"/>
                </a:solidFill>
              </a:rPr>
              <a:t>Algorithm 1 = </a:t>
            </a:r>
          </a:p>
          <a:p>
            <a:pPr algn="r"/>
            <a:r>
              <a:rPr lang="en-US" altLang="zh-CN" sz="2000" dirty="0">
                <a:solidFill>
                  <a:srgbClr val="073779"/>
                </a:solidFill>
              </a:rPr>
              <a:t>Proposed Algorithm</a:t>
            </a:r>
            <a:endParaRPr lang="zh-CN" altLang="en-US" sz="2000" dirty="0">
              <a:solidFill>
                <a:srgbClr val="073779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EA921DE-9AD7-D5DB-78C9-0F028E83B33C}"/>
              </a:ext>
            </a:extLst>
          </p:cNvPr>
          <p:cNvSpPr/>
          <p:nvPr/>
        </p:nvSpPr>
        <p:spPr>
          <a:xfrm>
            <a:off x="686814" y="4819667"/>
            <a:ext cx="190008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2000" dirty="0">
                <a:solidFill>
                  <a:srgbClr val="073779"/>
                </a:solidFill>
              </a:rPr>
              <a:t>Branch &amp; Bound</a:t>
            </a:r>
            <a:endParaRPr lang="zh-CN" altLang="en-US" sz="2000" dirty="0">
              <a:solidFill>
                <a:srgbClr val="073779"/>
              </a:solidFill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D5709D0-BB1D-7756-A5B6-D00E0C2C2DCD}"/>
              </a:ext>
            </a:extLst>
          </p:cNvPr>
          <p:cNvGrpSpPr/>
          <p:nvPr/>
        </p:nvGrpSpPr>
        <p:grpSpPr>
          <a:xfrm>
            <a:off x="3462557" y="1018128"/>
            <a:ext cx="8173077" cy="5217780"/>
            <a:chOff x="3462557" y="973158"/>
            <a:chExt cx="8173077" cy="5217780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ACF6E231-B178-573E-FC76-B00B07C73AF5}"/>
                </a:ext>
              </a:extLst>
            </p:cNvPr>
            <p:cNvSpPr/>
            <p:nvPr/>
          </p:nvSpPr>
          <p:spPr>
            <a:xfrm>
              <a:off x="3462557" y="973158"/>
              <a:ext cx="8173077" cy="5217780"/>
            </a:xfrm>
            <a:prstGeom prst="rect">
              <a:avLst/>
            </a:prstGeom>
            <a:solidFill>
              <a:srgbClr val="DCE6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73779"/>
                </a:solidFill>
              </a:endParaRP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2F18F31-3357-960F-4F44-E4432FC77BD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14757" y="1403949"/>
              <a:ext cx="6268676" cy="4356198"/>
            </a:xfrm>
            <a:prstGeom prst="rect">
              <a:avLst/>
            </a:prstGeom>
          </p:spPr>
        </p:pic>
      </p:grp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CBAB3A53-5BF2-196F-EDCC-7DFE284DCF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7816588"/>
              </p:ext>
            </p:extLst>
          </p:nvPr>
        </p:nvGraphicFramePr>
        <p:xfrm>
          <a:off x="1073087" y="6425446"/>
          <a:ext cx="10091624" cy="2819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29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229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229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2290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94310"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solidFill>
                            <a:srgbClr val="A5A5A5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Introduction</a:t>
                      </a:r>
                    </a:p>
                  </a:txBody>
                  <a:tcPr marL="84406" marR="84406" marT="34290" marB="34290" anchor="ctr">
                    <a:lnL w="6350" cap="flat" cmpd="sng" algn="ctr">
                      <a:solidFill>
                        <a:srgbClr val="2428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428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solidFill>
                            <a:srgbClr val="A5A5A5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Algorithm</a:t>
                      </a:r>
                    </a:p>
                  </a:txBody>
                  <a:tcPr marL="84406" marR="84406" marT="34290" marB="34290" anchor="ctr">
                    <a:lnL w="6350" cap="flat" cmpd="sng" algn="ctr">
                      <a:solidFill>
                        <a:srgbClr val="2428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428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i="0" dirty="0">
                          <a:solidFill>
                            <a:schemeClr val="accent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Experiment</a:t>
                      </a:r>
                    </a:p>
                  </a:txBody>
                  <a:tcPr marL="84406" marR="84406" marT="34290" marB="34290" anchor="ctr">
                    <a:lnL w="6350" cap="flat" cmpd="sng" algn="ctr">
                      <a:solidFill>
                        <a:srgbClr val="2428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428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solidFill>
                            <a:srgbClr val="A5A5A5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New Development</a:t>
                      </a:r>
                    </a:p>
                  </a:txBody>
                  <a:tcPr marL="84406" marR="84406" marT="34290" marB="34290" anchor="ctr">
                    <a:lnL w="6350" cap="flat" cmpd="sng" algn="ctr">
                      <a:solidFill>
                        <a:srgbClr val="2428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428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95424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0339B1-1C8E-E410-325B-CBC41326A5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F908E17-0343-1CC3-B994-CDFFB0980AF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06324" y="6211095"/>
            <a:ext cx="6274089" cy="213654"/>
          </a:xfrm>
        </p:spPr>
        <p:txBody>
          <a:bodyPr/>
          <a:lstStyle/>
          <a:p>
            <a:r>
              <a:rPr lang="en-HK" dirty="0"/>
              <a:t>Dataset Source: https://</a:t>
            </a:r>
            <a:r>
              <a:rPr lang="en-HK" dirty="0" err="1"/>
              <a:t>www.kaggle.com</a:t>
            </a:r>
            <a:r>
              <a:rPr lang="en-HK" dirty="0"/>
              <a:t>/datasets/</a:t>
            </a:r>
            <a:r>
              <a:rPr lang="en-HK" dirty="0" err="1"/>
              <a:t>cristiangarcia</a:t>
            </a:r>
            <a:r>
              <a:rPr lang="en-HK" dirty="0"/>
              <a:t>/pointcloudmnist2d?select=</a:t>
            </a:r>
            <a:r>
              <a:rPr lang="en-HK" dirty="0" err="1"/>
              <a:t>test.csv</a:t>
            </a:r>
            <a:r>
              <a:rPr lang="en-HK" dirty="0"/>
              <a:t>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90050A0-9855-4501-C4BB-EA9BF551A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MNIST Dataset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6F5B6F-86A8-B24B-C7FD-A43943645B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CF3C0EB-16EB-5D4D-A756-D022B93CAFFC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8AF03DA-FF61-DA33-C037-0C69E87758C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HK" dirty="0"/>
              <a:t>New Development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C83982F-E0C7-9480-FE42-0E7699052BFF}"/>
              </a:ext>
            </a:extLst>
          </p:cNvPr>
          <p:cNvGrpSpPr/>
          <p:nvPr/>
        </p:nvGrpSpPr>
        <p:grpSpPr>
          <a:xfrm>
            <a:off x="306325" y="6970713"/>
            <a:ext cx="11685105" cy="967074"/>
            <a:chOff x="792164" y="1026826"/>
            <a:chExt cx="7812085" cy="646538"/>
          </a:xfrm>
        </p:grpSpPr>
        <p:sp>
          <p:nvSpPr>
            <p:cNvPr id="7" name="Parallelogram 6">
              <a:extLst>
                <a:ext uri="{FF2B5EF4-FFF2-40B4-BE49-F238E27FC236}">
                  <a16:creationId xmlns:a16="http://schemas.microsoft.com/office/drawing/2014/main" id="{82A4C02A-0D04-B0C1-CBC3-1FBAEB0D4BB8}"/>
                </a:ext>
              </a:extLst>
            </p:cNvPr>
            <p:cNvSpPr/>
            <p:nvPr/>
          </p:nvSpPr>
          <p:spPr>
            <a:xfrm>
              <a:off x="3077635" y="1026826"/>
              <a:ext cx="808566" cy="646538"/>
            </a:xfrm>
            <a:prstGeom prst="parallelogram">
              <a:avLst>
                <a:gd name="adj" fmla="val 71761"/>
              </a:avLst>
            </a:prstGeom>
            <a:gradFill flip="none" rotWithShape="1">
              <a:gsLst>
                <a:gs pos="49000">
                  <a:srgbClr val="115E93"/>
                </a:gs>
                <a:gs pos="62000">
                  <a:srgbClr val="051C2C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HK" sz="2800"/>
            </a:p>
          </p:txBody>
        </p:sp>
        <p:sp>
          <p:nvSpPr>
            <p:cNvPr id="8" name="Arrow: Pentagon 7">
              <a:extLst>
                <a:ext uri="{FF2B5EF4-FFF2-40B4-BE49-F238E27FC236}">
                  <a16:creationId xmlns:a16="http://schemas.microsoft.com/office/drawing/2014/main" id="{994D768D-65C5-56B7-C5E3-D56EE0CEBDE5}"/>
                </a:ext>
              </a:extLst>
            </p:cNvPr>
            <p:cNvSpPr/>
            <p:nvPr/>
          </p:nvSpPr>
          <p:spPr>
            <a:xfrm>
              <a:off x="792164" y="1026827"/>
              <a:ext cx="2873903" cy="281533"/>
            </a:xfrm>
            <a:prstGeom prst="homePlate">
              <a:avLst>
                <a:gd name="adj" fmla="val 18044"/>
              </a:avLst>
            </a:prstGeom>
            <a:solidFill>
              <a:srgbClr val="051C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HK" b="1">
                  <a:cs typeface="Arial" panose="020B0604020202020204" pitchFamily="34" charset="0"/>
                </a:rPr>
                <a:t>Stage 1</a:t>
              </a:r>
            </a:p>
          </p:txBody>
        </p:sp>
        <p:sp>
          <p:nvSpPr>
            <p:cNvPr id="9" name="Arrow: Pentagon 8">
              <a:extLst>
                <a:ext uri="{FF2B5EF4-FFF2-40B4-BE49-F238E27FC236}">
                  <a16:creationId xmlns:a16="http://schemas.microsoft.com/office/drawing/2014/main" id="{11BD15E5-8CC8-6598-0B18-4D6CAC0F31AA}"/>
                </a:ext>
              </a:extLst>
            </p:cNvPr>
            <p:cNvSpPr/>
            <p:nvPr/>
          </p:nvSpPr>
          <p:spPr>
            <a:xfrm>
              <a:off x="3353721" y="1391831"/>
              <a:ext cx="5250528" cy="281533"/>
            </a:xfrm>
            <a:prstGeom prst="homePlate">
              <a:avLst/>
            </a:prstGeom>
            <a:solidFill>
              <a:srgbClr val="115E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HK" b="1">
                  <a:solidFill>
                    <a:schemeClr val="bg1"/>
                  </a:solidFill>
                  <a:cs typeface="Arial" panose="020B0604020202020204" pitchFamily="34" charset="0"/>
                </a:rPr>
                <a:t>Stage 2: xx years into the JV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A7C0A45-D8A6-5311-A41C-4FAA6D9B8932}"/>
              </a:ext>
            </a:extLst>
          </p:cNvPr>
          <p:cNvGrpSpPr/>
          <p:nvPr/>
        </p:nvGrpSpPr>
        <p:grpSpPr>
          <a:xfrm>
            <a:off x="300037" y="988902"/>
            <a:ext cx="11591925" cy="1569860"/>
            <a:chOff x="300038" y="2050101"/>
            <a:chExt cx="11591925" cy="1569860"/>
          </a:xfrm>
        </p:grpSpPr>
        <p:sp>
          <p:nvSpPr>
            <p:cNvPr id="12" name="Arrow: Pentagon 11">
              <a:extLst>
                <a:ext uri="{FF2B5EF4-FFF2-40B4-BE49-F238E27FC236}">
                  <a16:creationId xmlns:a16="http://schemas.microsoft.com/office/drawing/2014/main" id="{CCBFB0F9-C932-051F-3798-BF048DA0CD69}"/>
                </a:ext>
              </a:extLst>
            </p:cNvPr>
            <p:cNvSpPr/>
            <p:nvPr/>
          </p:nvSpPr>
          <p:spPr>
            <a:xfrm>
              <a:off x="300038" y="2050102"/>
              <a:ext cx="4298706" cy="727596"/>
            </a:xfrm>
            <a:prstGeom prst="homePlate">
              <a:avLst>
                <a:gd name="adj" fmla="val 18044"/>
              </a:avLst>
            </a:prstGeom>
            <a:solidFill>
              <a:srgbClr val="051C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HK" b="1" dirty="0">
                  <a:cs typeface="Arial" panose="020B0604020202020204" pitchFamily="34" charset="0"/>
                </a:rPr>
                <a:t>Stage 1: Pre-process the Dataset</a:t>
              </a:r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459CB573-8A32-B346-D958-933B6D86F610}"/>
                </a:ext>
              </a:extLst>
            </p:cNvPr>
            <p:cNvSpPr/>
            <p:nvPr/>
          </p:nvSpPr>
          <p:spPr>
            <a:xfrm>
              <a:off x="3718584" y="2050101"/>
              <a:ext cx="1209431" cy="1148749"/>
            </a:xfrm>
            <a:prstGeom prst="parallelogram">
              <a:avLst>
                <a:gd name="adj" fmla="val 53794"/>
              </a:avLst>
            </a:prstGeom>
            <a:gradFill flip="none" rotWithShape="1">
              <a:gsLst>
                <a:gs pos="49000">
                  <a:srgbClr val="073779"/>
                </a:gs>
                <a:gs pos="62000">
                  <a:srgbClr val="051C2C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HK" sz="2800"/>
            </a:p>
          </p:txBody>
        </p:sp>
        <p:sp>
          <p:nvSpPr>
            <p:cNvPr id="13" name="Arrow: Pentagon 12">
              <a:extLst>
                <a:ext uri="{FF2B5EF4-FFF2-40B4-BE49-F238E27FC236}">
                  <a16:creationId xmlns:a16="http://schemas.microsoft.com/office/drawing/2014/main" id="{4E1C3BE6-2404-2944-08D6-98FF8749DE60}"/>
                </a:ext>
              </a:extLst>
            </p:cNvPr>
            <p:cNvSpPr/>
            <p:nvPr/>
          </p:nvSpPr>
          <p:spPr>
            <a:xfrm>
              <a:off x="4131547" y="2471256"/>
              <a:ext cx="4298706" cy="727596"/>
            </a:xfrm>
            <a:prstGeom prst="homePlate">
              <a:avLst/>
            </a:prstGeom>
            <a:solidFill>
              <a:srgbClr val="0737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HK" b="1" dirty="0">
                  <a:solidFill>
                    <a:schemeClr val="bg1"/>
                  </a:solidFill>
                  <a:cs typeface="Arial" panose="020B0604020202020204" pitchFamily="34" charset="0"/>
                </a:rPr>
                <a:t>Stage 2: Compute the best assignment</a:t>
              </a:r>
            </a:p>
          </p:txBody>
        </p:sp>
        <p:sp>
          <p:nvSpPr>
            <p:cNvPr id="15" name="Parallelogram 14">
              <a:extLst>
                <a:ext uri="{FF2B5EF4-FFF2-40B4-BE49-F238E27FC236}">
                  <a16:creationId xmlns:a16="http://schemas.microsoft.com/office/drawing/2014/main" id="{AABD0073-DF38-8584-F150-168C8E6995C4}"/>
                </a:ext>
              </a:extLst>
            </p:cNvPr>
            <p:cNvSpPr/>
            <p:nvPr/>
          </p:nvSpPr>
          <p:spPr>
            <a:xfrm>
              <a:off x="7580644" y="2471211"/>
              <a:ext cx="1209431" cy="1148749"/>
            </a:xfrm>
            <a:prstGeom prst="parallelogram">
              <a:avLst>
                <a:gd name="adj" fmla="val 42160"/>
              </a:avLst>
            </a:prstGeom>
            <a:gradFill flip="none" rotWithShape="1">
              <a:gsLst>
                <a:gs pos="49000">
                  <a:srgbClr val="115E93"/>
                </a:gs>
                <a:gs pos="62000">
                  <a:srgbClr val="073779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HK" sz="2800"/>
            </a:p>
          </p:txBody>
        </p:sp>
        <p:sp>
          <p:nvSpPr>
            <p:cNvPr id="14" name="Arrow: Pentagon 13">
              <a:extLst>
                <a:ext uri="{FF2B5EF4-FFF2-40B4-BE49-F238E27FC236}">
                  <a16:creationId xmlns:a16="http://schemas.microsoft.com/office/drawing/2014/main" id="{2624D7B9-59CC-A4B3-639D-2B3EB3C45B3C}"/>
                </a:ext>
              </a:extLst>
            </p:cNvPr>
            <p:cNvSpPr/>
            <p:nvPr/>
          </p:nvSpPr>
          <p:spPr>
            <a:xfrm>
              <a:off x="7993607" y="2892365"/>
              <a:ext cx="3898356" cy="727596"/>
            </a:xfrm>
            <a:prstGeom prst="homePlate">
              <a:avLst/>
            </a:prstGeom>
            <a:solidFill>
              <a:srgbClr val="115E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HK" b="1" dirty="0">
                  <a:solidFill>
                    <a:schemeClr val="bg1"/>
                  </a:solidFill>
                  <a:cs typeface="Arial" panose="020B0604020202020204" pitchFamily="34" charset="0"/>
                </a:rPr>
                <a:t>Stage 3: Calculate GW Distance and use K-means clustering (k=2)</a:t>
              </a:r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122AEFAD-A036-AF30-CB0D-EDBFC147BA04}"/>
              </a:ext>
            </a:extLst>
          </p:cNvPr>
          <p:cNvSpPr/>
          <p:nvPr/>
        </p:nvSpPr>
        <p:spPr>
          <a:xfrm>
            <a:off x="307240" y="3223679"/>
            <a:ext cx="3375388" cy="2569567"/>
          </a:xfrm>
          <a:prstGeom prst="rect">
            <a:avLst/>
          </a:prstGeom>
          <a:solidFill>
            <a:srgbClr val="DCE6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Content 2 (16 </a:t>
            </a:r>
            <a:r>
              <a:rPr lang="en-US" sz="1600" err="1">
                <a:solidFill>
                  <a:schemeClr val="tx1"/>
                </a:solidFill>
              </a:rPr>
              <a:t>pt</a:t>
            </a:r>
            <a:r>
              <a:rPr lang="en-US" sz="160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F88A3DF-C372-5554-C44E-A2359F66E06C}"/>
              </a:ext>
            </a:extLst>
          </p:cNvPr>
          <p:cNvSpPr/>
          <p:nvPr/>
        </p:nvSpPr>
        <p:spPr>
          <a:xfrm>
            <a:off x="7352030" y="2805830"/>
            <a:ext cx="4347279" cy="3405265"/>
          </a:xfrm>
          <a:prstGeom prst="rect">
            <a:avLst/>
          </a:prstGeom>
          <a:solidFill>
            <a:srgbClr val="DCE6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7E225BF-A611-E5DB-9D76-722F3B71D701}"/>
              </a:ext>
            </a:extLst>
          </p:cNvPr>
          <p:cNvSpPr/>
          <p:nvPr/>
        </p:nvSpPr>
        <p:spPr>
          <a:xfrm>
            <a:off x="4009302" y="3223679"/>
            <a:ext cx="2988107" cy="2569567"/>
          </a:xfrm>
          <a:prstGeom prst="rect">
            <a:avLst/>
          </a:prstGeom>
          <a:solidFill>
            <a:srgbClr val="DCE6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pic>
        <p:nvPicPr>
          <p:cNvPr id="18" name="Picture 17" descr="A screenshot of a graph&#10;&#10;Description automatically generated">
            <a:extLst>
              <a:ext uri="{FF2B5EF4-FFF2-40B4-BE49-F238E27FC236}">
                <a16:creationId xmlns:a16="http://schemas.microsoft.com/office/drawing/2014/main" id="{B32A813D-71AF-2B69-5750-3629993E22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774" y="3426072"/>
            <a:ext cx="2956320" cy="216478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6E38E962-4A4A-0B5C-5302-4C1AD57363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671" y="3394138"/>
            <a:ext cx="2623368" cy="222864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7264F6C-11D1-6042-D811-D40AE1FCA6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4039" y="3033579"/>
            <a:ext cx="3819412" cy="1255697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4EBB143C-B32D-A3D7-3C90-E89322E08DB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0450" r="11781" b="2830"/>
          <a:stretch/>
        </p:blipFill>
        <p:spPr>
          <a:xfrm>
            <a:off x="9761799" y="4484853"/>
            <a:ext cx="1510852" cy="152684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BFBD1419-FDBB-F09C-53A0-A5E78BE01BD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1781" b="53280"/>
          <a:stretch/>
        </p:blipFill>
        <p:spPr>
          <a:xfrm>
            <a:off x="7766152" y="4484853"/>
            <a:ext cx="1510852" cy="1526840"/>
          </a:xfrm>
          <a:prstGeom prst="rect">
            <a:avLst/>
          </a:prstGeom>
        </p:spPr>
      </p:pic>
      <p:graphicFrame>
        <p:nvGraphicFramePr>
          <p:cNvPr id="31" name="Table 30">
            <a:extLst>
              <a:ext uri="{FF2B5EF4-FFF2-40B4-BE49-F238E27FC236}">
                <a16:creationId xmlns:a16="http://schemas.microsoft.com/office/drawing/2014/main" id="{010A29DF-D036-015F-57AB-1955DFAC9A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668903"/>
              </p:ext>
            </p:extLst>
          </p:nvPr>
        </p:nvGraphicFramePr>
        <p:xfrm>
          <a:off x="1073087" y="6425446"/>
          <a:ext cx="10091624" cy="2819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29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229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229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2290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94310"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solidFill>
                            <a:srgbClr val="A5A5A5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Introduction</a:t>
                      </a:r>
                    </a:p>
                  </a:txBody>
                  <a:tcPr marL="84406" marR="84406" marT="34290" marB="34290" anchor="ctr">
                    <a:lnL w="6350" cap="flat" cmpd="sng" algn="ctr">
                      <a:solidFill>
                        <a:srgbClr val="2428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428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solidFill>
                            <a:srgbClr val="A5A5A5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Algorithm</a:t>
                      </a:r>
                    </a:p>
                  </a:txBody>
                  <a:tcPr marL="84406" marR="84406" marT="34290" marB="34290" anchor="ctr">
                    <a:lnL w="6350" cap="flat" cmpd="sng" algn="ctr">
                      <a:solidFill>
                        <a:srgbClr val="2428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428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solidFill>
                            <a:srgbClr val="A5A5A5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Experiment</a:t>
                      </a:r>
                    </a:p>
                  </a:txBody>
                  <a:tcPr marL="84406" marR="84406" marT="34290" marB="34290" anchor="ctr">
                    <a:lnL w="6350" cap="flat" cmpd="sng" algn="ctr">
                      <a:solidFill>
                        <a:srgbClr val="2428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428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i="0" dirty="0">
                          <a:solidFill>
                            <a:schemeClr val="accent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New Development</a:t>
                      </a:r>
                    </a:p>
                  </a:txBody>
                  <a:tcPr marL="84406" marR="84406" marT="34290" marB="34290" anchor="ctr">
                    <a:lnL w="6350" cap="flat" cmpd="sng" algn="ctr">
                      <a:solidFill>
                        <a:srgbClr val="2428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428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64948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A57220C-FD69-433A-9F50-BF39FCA03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Algorithm Modification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5890E3-ADE3-487C-9E8C-F657478294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CF3C0EB-16EB-5D4D-A756-D022B93CAFFC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2E8FDC9E-E93E-4A39-8DB9-95FFEC5F137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HK" dirty="0"/>
              <a:t>New Development</a:t>
            </a:r>
          </a:p>
        </p:txBody>
      </p:sp>
      <p:sp>
        <p:nvSpPr>
          <p:cNvPr id="7" name="Arrow: Right 3">
            <a:extLst>
              <a:ext uri="{FF2B5EF4-FFF2-40B4-BE49-F238E27FC236}">
                <a16:creationId xmlns:a16="http://schemas.microsoft.com/office/drawing/2014/main" id="{45542D71-5D2F-47F9-9E4F-D32AAB99793F}"/>
              </a:ext>
            </a:extLst>
          </p:cNvPr>
          <p:cNvSpPr/>
          <p:nvPr/>
        </p:nvSpPr>
        <p:spPr>
          <a:xfrm>
            <a:off x="419380" y="1422687"/>
            <a:ext cx="11221757" cy="425536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B8D74BF-53D5-451C-ADEF-304CB6F2B34E}"/>
              </a:ext>
            </a:extLst>
          </p:cNvPr>
          <p:cNvGrpSpPr/>
          <p:nvPr/>
        </p:nvGrpSpPr>
        <p:grpSpPr>
          <a:xfrm>
            <a:off x="2324733" y="1241781"/>
            <a:ext cx="1999712" cy="1122319"/>
            <a:chOff x="3567002" y="2034618"/>
            <a:chExt cx="1999712" cy="1122319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15955519-926D-4550-99AA-168F2DB2BF41}"/>
                </a:ext>
              </a:extLst>
            </p:cNvPr>
            <p:cNvSpPr/>
            <p:nvPr/>
          </p:nvSpPr>
          <p:spPr>
            <a:xfrm>
              <a:off x="4205411" y="2034618"/>
              <a:ext cx="715512" cy="71551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HK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D3DF24B-3F94-4913-BF99-3EFE5A1E72F0}"/>
                </a:ext>
              </a:extLst>
            </p:cNvPr>
            <p:cNvSpPr/>
            <p:nvPr/>
          </p:nvSpPr>
          <p:spPr>
            <a:xfrm>
              <a:off x="3567002" y="2835550"/>
              <a:ext cx="1999712" cy="32138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HK" sz="1400" b="1" dirty="0">
                  <a:solidFill>
                    <a:schemeClr val="tx1"/>
                  </a:solidFill>
                  <a:latin typeface="+mj-lt"/>
                </a:rPr>
                <a:t>Adaptive Epsilon</a:t>
              </a: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5C999247-5826-44F5-90F7-3895B87D3924}"/>
              </a:ext>
            </a:extLst>
          </p:cNvPr>
          <p:cNvSpPr/>
          <p:nvPr/>
        </p:nvSpPr>
        <p:spPr>
          <a:xfrm>
            <a:off x="960114" y="3433621"/>
            <a:ext cx="4728951" cy="2207922"/>
          </a:xfrm>
          <a:prstGeom prst="rect">
            <a:avLst/>
          </a:prstGeom>
          <a:noFill/>
          <a:ln w="28575">
            <a:solidFill>
              <a:srgbClr val="2E75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342900" indent="-342900">
              <a:buFont typeface="+mj-lt"/>
              <a:buAutoNum type="arabicPeriod"/>
            </a:pPr>
            <a:r>
              <a:rPr lang="en-HK" sz="1600" dirty="0">
                <a:solidFill>
                  <a:schemeClr val="tx1"/>
                </a:solidFill>
                <a:latin typeface="+mj-lt"/>
              </a:rPr>
              <a:t>Do not need high precision in early iteration.</a:t>
            </a:r>
          </a:p>
          <a:p>
            <a:pPr marL="342900" indent="-342900">
              <a:buFont typeface="+mj-lt"/>
              <a:buAutoNum type="arabicPeriod"/>
            </a:pPr>
            <a:r>
              <a:rPr lang="en-HK" sz="1600" dirty="0">
                <a:solidFill>
                  <a:schemeClr val="tx1"/>
                </a:solidFill>
                <a:latin typeface="+mj-lt"/>
              </a:rPr>
              <a:t>Faster convergence in early iterations.</a:t>
            </a:r>
            <a:endParaRPr lang="en-HK" sz="1600" dirty="0">
              <a:solidFill>
                <a:schemeClr val="tx1"/>
              </a:solidFill>
              <a:latin typeface="+mj-lt"/>
              <a:ea typeface="Calibri"/>
              <a:cs typeface="Calibri"/>
            </a:endParaRPr>
          </a:p>
          <a:p>
            <a:pPr marL="342900" indent="-342900">
              <a:buFont typeface="+mj-lt"/>
              <a:buAutoNum type="arabicPeriod"/>
            </a:pPr>
            <a:r>
              <a:rPr lang="en-HK" sz="1600" dirty="0">
                <a:solidFill>
                  <a:schemeClr val="tx1"/>
                </a:solidFill>
                <a:latin typeface="+mj-lt"/>
              </a:rPr>
              <a:t>Later iterations might benefit from stricter convergence criteria.</a:t>
            </a:r>
            <a:endParaRPr lang="en-HK" sz="1600" dirty="0">
              <a:solidFill>
                <a:schemeClr val="tx1"/>
              </a:solidFill>
              <a:latin typeface="+mj-lt"/>
              <a:ea typeface="Calibri"/>
              <a:cs typeface="Calibri"/>
            </a:endParaRPr>
          </a:p>
          <a:p>
            <a:pPr marL="342900" indent="-342900">
              <a:buFont typeface="+mj-lt"/>
              <a:buAutoNum type="arabicPeriod"/>
            </a:pPr>
            <a:r>
              <a:rPr lang="en-HK" sz="1600" dirty="0">
                <a:solidFill>
                  <a:schemeClr val="tx1"/>
                </a:solidFill>
                <a:latin typeface="+mj-lt"/>
              </a:rPr>
              <a:t>Reduce computational cost while maintaining solution quality.</a:t>
            </a:r>
            <a:endParaRPr lang="en-HK" sz="1600" dirty="0">
              <a:solidFill>
                <a:schemeClr val="tx1"/>
              </a:solidFill>
              <a:latin typeface="+mj-lt"/>
              <a:ea typeface="Calibri"/>
              <a:cs typeface="Calibri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FABBE6D-7E37-4CC8-8A23-A53D7C4183E2}"/>
              </a:ext>
            </a:extLst>
          </p:cNvPr>
          <p:cNvSpPr/>
          <p:nvPr/>
        </p:nvSpPr>
        <p:spPr>
          <a:xfrm>
            <a:off x="6593804" y="3429000"/>
            <a:ext cx="4728951" cy="2207922"/>
          </a:xfrm>
          <a:prstGeom prst="rect">
            <a:avLst/>
          </a:prstGeom>
          <a:noFill/>
          <a:ln w="28575">
            <a:solidFill>
              <a:srgbClr val="2E75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342900" indent="-342900">
              <a:buFont typeface="+mj-lt"/>
              <a:buAutoNum type="arabicPeriod"/>
            </a:pPr>
            <a:r>
              <a:rPr lang="en-HK" sz="1600" dirty="0">
                <a:solidFill>
                  <a:schemeClr val="tx1"/>
                </a:solidFill>
                <a:latin typeface="+mj-lt"/>
              </a:rPr>
              <a:t>Linear programming solvers work better with well-conditioned matrices.</a:t>
            </a:r>
          </a:p>
          <a:p>
            <a:pPr marL="342900" indent="-342900">
              <a:buFont typeface="+mj-lt"/>
              <a:buAutoNum type="arabicPeriod"/>
            </a:pPr>
            <a:r>
              <a:rPr lang="en-HK" sz="1600" dirty="0">
                <a:solidFill>
                  <a:schemeClr val="tx1"/>
                </a:solidFill>
                <a:latin typeface="+mj-lt"/>
              </a:rPr>
              <a:t>Prevents numerical overflow or underflow. </a:t>
            </a:r>
          </a:p>
          <a:p>
            <a:pPr marL="342900" indent="-342900">
              <a:buFont typeface="+mj-lt"/>
              <a:buAutoNum type="arabicPeriod"/>
            </a:pPr>
            <a:r>
              <a:rPr lang="en-HK" sz="1600" dirty="0">
                <a:solidFill>
                  <a:schemeClr val="tx1"/>
                </a:solidFill>
                <a:latin typeface="+mj-lt"/>
              </a:rPr>
              <a:t>Improves the numerical stability.</a:t>
            </a:r>
            <a:endParaRPr lang="en-HK" sz="1600" dirty="0">
              <a:solidFill>
                <a:schemeClr val="tx1"/>
              </a:solidFill>
              <a:latin typeface="+mj-lt"/>
              <a:ea typeface="Calibri"/>
              <a:cs typeface="Calibri"/>
            </a:endParaRPr>
          </a:p>
          <a:p>
            <a:pPr marL="342900" indent="-342900">
              <a:buFont typeface="+mj-lt"/>
              <a:buAutoNum type="arabicPeriod"/>
            </a:pPr>
            <a:r>
              <a:rPr lang="en-HK" sz="1600" dirty="0">
                <a:solidFill>
                  <a:schemeClr val="tx1"/>
                </a:solidFill>
                <a:latin typeface="+mj-lt"/>
              </a:rPr>
              <a:t>Maintain solution accuracy through proper rescaling and better conditioning of the optimization problem.</a:t>
            </a:r>
            <a:endParaRPr lang="en-HK" sz="1600" dirty="0">
              <a:solidFill>
                <a:schemeClr val="tx1"/>
              </a:solidFill>
              <a:latin typeface="+mj-lt"/>
              <a:ea typeface="Calibri"/>
              <a:cs typeface="Calibri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D4EEFA7-3E3E-4767-ABC1-2BD057EEF795}"/>
              </a:ext>
            </a:extLst>
          </p:cNvPr>
          <p:cNvGrpSpPr/>
          <p:nvPr/>
        </p:nvGrpSpPr>
        <p:grpSpPr>
          <a:xfrm>
            <a:off x="3288589" y="2467769"/>
            <a:ext cx="72000" cy="807112"/>
            <a:chOff x="5436999" y="2693888"/>
            <a:chExt cx="72000" cy="807112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56EFCAC-D242-4C54-B0CE-16312ED4D812}"/>
                </a:ext>
              </a:extLst>
            </p:cNvPr>
            <p:cNvCxnSpPr>
              <a:cxnSpLocks/>
            </p:cNvCxnSpPr>
            <p:nvPr/>
          </p:nvCxnSpPr>
          <p:spPr>
            <a:xfrm>
              <a:off x="5472999" y="2744924"/>
              <a:ext cx="0" cy="728634"/>
            </a:xfrm>
            <a:prstGeom prst="line">
              <a:avLst/>
            </a:prstGeom>
            <a:ln w="9525">
              <a:solidFill>
                <a:srgbClr val="2E75B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95BC2E40-F40A-4BEC-BDD6-8462023AA6B4}"/>
                </a:ext>
              </a:extLst>
            </p:cNvPr>
            <p:cNvSpPr/>
            <p:nvPr/>
          </p:nvSpPr>
          <p:spPr>
            <a:xfrm>
              <a:off x="5436999" y="2693888"/>
              <a:ext cx="72000" cy="72000"/>
            </a:xfrm>
            <a:prstGeom prst="ellipse">
              <a:avLst/>
            </a:prstGeom>
            <a:solidFill>
              <a:srgbClr val="2E7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en-HK" err="1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CE2B1F62-2A61-40CE-8B21-FDDAD82415DF}"/>
                </a:ext>
              </a:extLst>
            </p:cNvPr>
            <p:cNvSpPr/>
            <p:nvPr/>
          </p:nvSpPr>
          <p:spPr>
            <a:xfrm>
              <a:off x="5436999" y="3429000"/>
              <a:ext cx="72000" cy="72000"/>
            </a:xfrm>
            <a:prstGeom prst="ellipse">
              <a:avLst/>
            </a:prstGeom>
            <a:solidFill>
              <a:srgbClr val="2E7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en-HK" err="1">
                <a:solidFill>
                  <a:schemeClr val="tx1"/>
                </a:solidFill>
                <a:latin typeface="+mj-lt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09397CD-6C38-4D81-9FC5-13BC87AA7133}"/>
              </a:ext>
            </a:extLst>
          </p:cNvPr>
          <p:cNvGrpSpPr/>
          <p:nvPr/>
        </p:nvGrpSpPr>
        <p:grpSpPr>
          <a:xfrm>
            <a:off x="8922279" y="2464048"/>
            <a:ext cx="72000" cy="806211"/>
            <a:chOff x="5436999" y="2694789"/>
            <a:chExt cx="72000" cy="806211"/>
          </a:xfrm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F35E7A04-A443-4C86-B55C-F9D1E320C718}"/>
                </a:ext>
              </a:extLst>
            </p:cNvPr>
            <p:cNvCxnSpPr>
              <a:cxnSpLocks/>
            </p:cNvCxnSpPr>
            <p:nvPr/>
          </p:nvCxnSpPr>
          <p:spPr>
            <a:xfrm>
              <a:off x="5472999" y="2744924"/>
              <a:ext cx="0" cy="728634"/>
            </a:xfrm>
            <a:prstGeom prst="line">
              <a:avLst/>
            </a:prstGeom>
            <a:ln w="9525">
              <a:solidFill>
                <a:srgbClr val="2E75B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25E31026-2AC7-4B62-80D8-849F0F73FB1A}"/>
                </a:ext>
              </a:extLst>
            </p:cNvPr>
            <p:cNvSpPr/>
            <p:nvPr/>
          </p:nvSpPr>
          <p:spPr>
            <a:xfrm>
              <a:off x="5436999" y="2694789"/>
              <a:ext cx="72000" cy="72000"/>
            </a:xfrm>
            <a:prstGeom prst="ellipse">
              <a:avLst/>
            </a:prstGeom>
            <a:solidFill>
              <a:srgbClr val="2E7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en-HK" err="1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F5E28E1A-82FB-47CE-9CF2-C1D13C60C098}"/>
                </a:ext>
              </a:extLst>
            </p:cNvPr>
            <p:cNvSpPr/>
            <p:nvPr/>
          </p:nvSpPr>
          <p:spPr>
            <a:xfrm>
              <a:off x="5436999" y="3429000"/>
              <a:ext cx="72000" cy="72000"/>
            </a:xfrm>
            <a:prstGeom prst="ellipse">
              <a:avLst/>
            </a:prstGeom>
            <a:solidFill>
              <a:srgbClr val="2E7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en-HK" err="1">
                <a:solidFill>
                  <a:schemeClr val="tx1"/>
                </a:solidFill>
                <a:latin typeface="+mj-lt"/>
              </a:endParaRPr>
            </a:p>
          </p:txBody>
        </p:sp>
      </p:grp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CC479D70-E14A-F936-B354-58A55F35B1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8853829"/>
              </p:ext>
            </p:extLst>
          </p:nvPr>
        </p:nvGraphicFramePr>
        <p:xfrm>
          <a:off x="1073087" y="6425446"/>
          <a:ext cx="10091624" cy="2819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29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229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229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2290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94310"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solidFill>
                            <a:srgbClr val="A5A5A5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Introduction</a:t>
                      </a:r>
                    </a:p>
                  </a:txBody>
                  <a:tcPr marL="84406" marR="84406" marT="34290" marB="34290" anchor="ctr">
                    <a:lnL w="6350" cap="flat" cmpd="sng" algn="ctr">
                      <a:solidFill>
                        <a:srgbClr val="2428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428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solidFill>
                            <a:srgbClr val="A5A5A5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Algorithm</a:t>
                      </a:r>
                    </a:p>
                  </a:txBody>
                  <a:tcPr marL="84406" marR="84406" marT="34290" marB="34290" anchor="ctr">
                    <a:lnL w="6350" cap="flat" cmpd="sng" algn="ctr">
                      <a:solidFill>
                        <a:srgbClr val="2428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428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solidFill>
                            <a:srgbClr val="A5A5A5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Experiment</a:t>
                      </a:r>
                    </a:p>
                  </a:txBody>
                  <a:tcPr marL="84406" marR="84406" marT="34290" marB="34290" anchor="ctr">
                    <a:lnL w="6350" cap="flat" cmpd="sng" algn="ctr">
                      <a:solidFill>
                        <a:srgbClr val="2428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428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i="0" dirty="0">
                          <a:solidFill>
                            <a:schemeClr val="accent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New Development</a:t>
                      </a:r>
                    </a:p>
                  </a:txBody>
                  <a:tcPr marL="84406" marR="84406" marT="34290" marB="34290" anchor="ctr">
                    <a:lnL w="6350" cap="flat" cmpd="sng" algn="ctr">
                      <a:solidFill>
                        <a:srgbClr val="2428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428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45" name="Graphic 44" descr="Processor with solid fill">
            <a:extLst>
              <a:ext uri="{FF2B5EF4-FFF2-40B4-BE49-F238E27FC236}">
                <a16:creationId xmlns:a16="http://schemas.microsoft.com/office/drawing/2014/main" id="{61F62B4B-4F01-5C3C-CBB9-AED09A3B47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71240" y="1337267"/>
            <a:ext cx="506698" cy="506698"/>
          </a:xfrm>
          <a:prstGeom prst="rect">
            <a:avLst/>
          </a:prstGeom>
        </p:spPr>
      </p:pic>
      <p:grpSp>
        <p:nvGrpSpPr>
          <p:cNvPr id="49" name="Group 48">
            <a:extLst>
              <a:ext uri="{FF2B5EF4-FFF2-40B4-BE49-F238E27FC236}">
                <a16:creationId xmlns:a16="http://schemas.microsoft.com/office/drawing/2014/main" id="{5F4E583A-3607-29C2-9561-ED15B19FF1E3}"/>
              </a:ext>
            </a:extLst>
          </p:cNvPr>
          <p:cNvGrpSpPr/>
          <p:nvPr/>
        </p:nvGrpSpPr>
        <p:grpSpPr>
          <a:xfrm>
            <a:off x="8214345" y="1237159"/>
            <a:ext cx="1487867" cy="1050119"/>
            <a:chOff x="6329625" y="1237160"/>
            <a:chExt cx="1487867" cy="1050119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89A419EB-89CD-4E06-9881-B925B632C847}"/>
                </a:ext>
              </a:extLst>
            </p:cNvPr>
            <p:cNvGrpSpPr/>
            <p:nvPr/>
          </p:nvGrpSpPr>
          <p:grpSpPr>
            <a:xfrm>
              <a:off x="6329625" y="1237160"/>
              <a:ext cx="1487867" cy="1050119"/>
              <a:chOff x="6905331" y="1794293"/>
              <a:chExt cx="1487867" cy="1050119"/>
            </a:xfrm>
          </p:grpSpPr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C6354D94-3177-44AC-AAAF-8ED7F91D9B6C}"/>
                  </a:ext>
                </a:extLst>
              </p:cNvPr>
              <p:cNvSpPr/>
              <p:nvPr/>
            </p:nvSpPr>
            <p:spPr>
              <a:xfrm>
                <a:off x="6905331" y="2599847"/>
                <a:ext cx="1487867" cy="24456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HK" sz="1400" b="1" dirty="0">
                    <a:solidFill>
                      <a:schemeClr val="tx1"/>
                    </a:solidFill>
                    <a:latin typeface="+mj-lt"/>
                  </a:rPr>
                  <a:t>Scaled EMD</a:t>
                </a:r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B80DBCD8-4FE4-4719-84C1-D4B4FE275D63}"/>
                  </a:ext>
                </a:extLst>
              </p:cNvPr>
              <p:cNvSpPr/>
              <p:nvPr/>
            </p:nvSpPr>
            <p:spPr>
              <a:xfrm>
                <a:off x="7291509" y="1794293"/>
                <a:ext cx="715512" cy="715512"/>
              </a:xfrm>
              <a:prstGeom prst="ellipse">
                <a:avLst/>
              </a:prstGeom>
              <a:solidFill>
                <a:srgbClr val="9DC3E6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HK">
                  <a:solidFill>
                    <a:schemeClr val="tx1"/>
                  </a:solidFill>
                  <a:latin typeface="+mj-lt"/>
                </a:endParaRPr>
              </a:p>
            </p:txBody>
          </p:sp>
        </p:grpSp>
        <p:pic>
          <p:nvPicPr>
            <p:cNvPr id="46" name="Graphic 45" descr="Processor with solid fill">
              <a:extLst>
                <a:ext uri="{FF2B5EF4-FFF2-40B4-BE49-F238E27FC236}">
                  <a16:creationId xmlns:a16="http://schemas.microsoft.com/office/drawing/2014/main" id="{811EDBB8-621A-445A-3F88-7918394DF5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820210" y="1350611"/>
              <a:ext cx="506698" cy="5066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21117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E32E27-DD57-722B-92C6-A06FB9FE46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F1A901C-81E7-C0F4-A56A-8F5BD660182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HK" dirty="0"/>
              <a:t>Source: https://</a:t>
            </a:r>
            <a:r>
              <a:rPr lang="en-HK" dirty="0" err="1"/>
              <a:t>www.kaggle.com</a:t>
            </a:r>
            <a:r>
              <a:rPr lang="en-HK" dirty="0"/>
              <a:t>/datasets/</a:t>
            </a:r>
            <a:r>
              <a:rPr lang="en-HK" dirty="0" err="1"/>
              <a:t>cristiangarcia</a:t>
            </a:r>
            <a:r>
              <a:rPr lang="en-HK" dirty="0"/>
              <a:t>/pointcloudmnist2d?select=</a:t>
            </a:r>
            <a:r>
              <a:rPr lang="en-HK" dirty="0" err="1"/>
              <a:t>test.csv</a:t>
            </a:r>
            <a:r>
              <a:rPr lang="en-HK" dirty="0"/>
              <a:t>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6CE8FAE-0F16-5AD8-EBFC-FA6A995A3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Algorithm Modification – Early Stopping and Scaled EMD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72C0C3-CF78-8A06-D110-DDD3851DAD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CF3C0EB-16EB-5D4D-A756-D022B93CAFFC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1E244C0-AD24-540A-CBFB-421CB577FE6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HK" dirty="0"/>
              <a:t>New Development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CD1A0FA-B87B-44AC-239A-EB969C761A68}"/>
              </a:ext>
            </a:extLst>
          </p:cNvPr>
          <p:cNvGrpSpPr/>
          <p:nvPr/>
        </p:nvGrpSpPr>
        <p:grpSpPr>
          <a:xfrm>
            <a:off x="7228159" y="1037955"/>
            <a:ext cx="3826932" cy="838250"/>
            <a:chOff x="6226175" y="1162134"/>
            <a:chExt cx="5702300" cy="83825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7202F547-83E7-0610-EAA9-D9E508C7CD21}"/>
                </a:ext>
              </a:extLst>
            </p:cNvPr>
            <p:cNvSpPr/>
            <p:nvPr/>
          </p:nvSpPr>
          <p:spPr>
            <a:xfrm>
              <a:off x="6226175" y="1162134"/>
              <a:ext cx="5702300" cy="691470"/>
            </a:xfrm>
            <a:prstGeom prst="rect">
              <a:avLst/>
            </a:prstGeom>
            <a:solidFill>
              <a:srgbClr val="0737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+mj-lt"/>
                </a:rPr>
                <a:t>Modified Algorithm – MNIST Data</a:t>
              </a:r>
              <a:endParaRPr lang="en-HK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46EDDDF4-1E63-0DDA-8E9F-612D006F9BBB}"/>
                </a:ext>
              </a:extLst>
            </p:cNvPr>
            <p:cNvSpPr/>
            <p:nvPr/>
          </p:nvSpPr>
          <p:spPr>
            <a:xfrm>
              <a:off x="6226175" y="1636553"/>
              <a:ext cx="5702300" cy="36383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altLang="zh-TW" sz="1400" i="1">
                <a:solidFill>
                  <a:schemeClr val="bg1">
                    <a:lumMod val="50000"/>
                  </a:schemeClr>
                </a:solidFill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7A581A63-A5F6-DCDD-FFF2-2CB6F35B6F19}"/>
              </a:ext>
            </a:extLst>
          </p:cNvPr>
          <p:cNvGrpSpPr/>
          <p:nvPr/>
        </p:nvGrpSpPr>
        <p:grpSpPr>
          <a:xfrm>
            <a:off x="1053448" y="1037954"/>
            <a:ext cx="3821545" cy="838251"/>
            <a:chOff x="6226175" y="1162133"/>
            <a:chExt cx="5702300" cy="838251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77AA26D2-054D-BE4E-7E0B-52D22CEC8310}"/>
                </a:ext>
              </a:extLst>
            </p:cNvPr>
            <p:cNvSpPr/>
            <p:nvPr/>
          </p:nvSpPr>
          <p:spPr>
            <a:xfrm>
              <a:off x="6226175" y="1162133"/>
              <a:ext cx="5702300" cy="691471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  <a:latin typeface="+mj-lt"/>
                </a:rPr>
                <a:t>Original Algorithm – MNIST Data</a:t>
              </a:r>
              <a:endParaRPr lang="en-HK" b="1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4C90B7CF-24A7-7F5A-9935-139E4F94DE21}"/>
                </a:ext>
              </a:extLst>
            </p:cNvPr>
            <p:cNvSpPr/>
            <p:nvPr/>
          </p:nvSpPr>
          <p:spPr>
            <a:xfrm>
              <a:off x="6226175" y="1636553"/>
              <a:ext cx="5702300" cy="36383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altLang="zh-TW" sz="1400" i="1">
                <a:solidFill>
                  <a:schemeClr val="bg1">
                    <a:lumMod val="50000"/>
                  </a:schemeClr>
                </a:solidFill>
                <a:latin typeface="+mj-lt"/>
                <a:cs typeface="Arial" panose="020B0604020202020204" pitchFamily="34" charset="0"/>
              </a:endParaRPr>
            </a:p>
          </p:txBody>
        </p: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490C221C-55A3-098C-32CD-CD1AC9B02554}"/>
              </a:ext>
            </a:extLst>
          </p:cNvPr>
          <p:cNvSpPr/>
          <p:nvPr/>
        </p:nvSpPr>
        <p:spPr>
          <a:xfrm>
            <a:off x="1065603" y="1850972"/>
            <a:ext cx="3797234" cy="4213343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HK" err="1">
              <a:solidFill>
                <a:schemeClr val="tx1"/>
              </a:solidFill>
              <a:latin typeface="+mj-lt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0B790DCA-2FEB-86EF-BD58-C700B9A91586}"/>
              </a:ext>
            </a:extLst>
          </p:cNvPr>
          <p:cNvSpPr/>
          <p:nvPr/>
        </p:nvSpPr>
        <p:spPr>
          <a:xfrm>
            <a:off x="1169947" y="1975556"/>
            <a:ext cx="3588546" cy="39856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HK" dirty="0">
              <a:solidFill>
                <a:schemeClr val="tx1"/>
              </a:solidFill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C17CB71A-3137-B24D-14F5-CE713D3D2BA0}"/>
              </a:ext>
            </a:extLst>
          </p:cNvPr>
          <p:cNvSpPr/>
          <p:nvPr/>
        </p:nvSpPr>
        <p:spPr>
          <a:xfrm>
            <a:off x="7235807" y="1850972"/>
            <a:ext cx="3797234" cy="4213343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HK" err="1">
              <a:solidFill>
                <a:schemeClr val="tx1"/>
              </a:solidFill>
              <a:latin typeface="+mj-lt"/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B227B2B5-F1D9-45C2-A06F-18C1E7DD0378}"/>
              </a:ext>
            </a:extLst>
          </p:cNvPr>
          <p:cNvSpPr/>
          <p:nvPr/>
        </p:nvSpPr>
        <p:spPr>
          <a:xfrm>
            <a:off x="7340151" y="1975556"/>
            <a:ext cx="3588546" cy="3985641"/>
          </a:xfrm>
          <a:prstGeom prst="rect">
            <a:avLst/>
          </a:prstGeom>
          <a:solidFill>
            <a:srgbClr val="DCE6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HK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DE706CA-566F-F2F5-A338-69AFBF42F7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5378" y="5697915"/>
            <a:ext cx="2897683" cy="1817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5B5753A-873E-4394-3CEB-2B1FC0F190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7568"/>
          <a:stretch/>
        </p:blipFill>
        <p:spPr>
          <a:xfrm>
            <a:off x="1291839" y="3073811"/>
            <a:ext cx="1612633" cy="256077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9AB4BA6-BD8F-CAC5-4CC7-2C453B3BA8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2432"/>
          <a:stretch/>
        </p:blipFill>
        <p:spPr>
          <a:xfrm>
            <a:off x="3012913" y="3311388"/>
            <a:ext cx="1612633" cy="232319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34E3911-0EB1-1463-E4A2-9AC38E19BD4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8364"/>
          <a:stretch/>
        </p:blipFill>
        <p:spPr>
          <a:xfrm>
            <a:off x="7477868" y="3199935"/>
            <a:ext cx="1599182" cy="244014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91C037D-258B-404F-9ACD-8867ACA605A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1745"/>
          <a:stretch/>
        </p:blipFill>
        <p:spPr>
          <a:xfrm>
            <a:off x="9181394" y="3354200"/>
            <a:ext cx="1599182" cy="228038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34340C7-670A-B2EE-F191-5950D598DA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45044" y="5694927"/>
            <a:ext cx="3378759" cy="18469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85628DB-4E27-DB10-6B3F-15D507D95940}"/>
              </a:ext>
            </a:extLst>
          </p:cNvPr>
          <p:cNvSpPr txBox="1"/>
          <p:nvPr/>
        </p:nvSpPr>
        <p:spPr>
          <a:xfrm>
            <a:off x="1291839" y="2058491"/>
            <a:ext cx="3318771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/>
              <a:t>Use a </a:t>
            </a:r>
            <a:r>
              <a:rPr lang="en-US" sz="1500" b="1" dirty="0">
                <a:solidFill>
                  <a:srgbClr val="C00000"/>
                </a:solidFill>
              </a:rPr>
              <a:t>fixed</a:t>
            </a:r>
            <a:r>
              <a:rPr lang="en-US" sz="1500" dirty="0"/>
              <a:t> epsilon for convergence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/>
              <a:t>EMD solver can face numerical issues with very large or small values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8388F91-BEEC-6BCA-22A7-0D80BB758ECE}"/>
              </a:ext>
            </a:extLst>
          </p:cNvPr>
          <p:cNvSpPr txBox="1"/>
          <p:nvPr/>
        </p:nvSpPr>
        <p:spPr>
          <a:xfrm>
            <a:off x="7482239" y="2079914"/>
            <a:ext cx="3378759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/>
              <a:t>Use </a:t>
            </a:r>
            <a:r>
              <a:rPr lang="en-US" sz="1500" b="1" dirty="0">
                <a:solidFill>
                  <a:srgbClr val="C00000"/>
                </a:solidFill>
              </a:rPr>
              <a:t>adaptive</a:t>
            </a:r>
            <a:r>
              <a:rPr lang="en-US" sz="1500" dirty="0"/>
              <a:t> epsilon for convergence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/>
              <a:t>Prevents numerical overflow or underflow</a:t>
            </a:r>
          </a:p>
        </p:txBody>
      </p:sp>
      <p:pic>
        <p:nvPicPr>
          <p:cNvPr id="18" name="Graphic 17" descr="Chevron arrows with solid fill">
            <a:extLst>
              <a:ext uri="{FF2B5EF4-FFF2-40B4-BE49-F238E27FC236}">
                <a16:creationId xmlns:a16="http://schemas.microsoft.com/office/drawing/2014/main" id="{9DA2FAA3-79A3-467D-1A10-B1EE56D8C83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638800" y="2971800"/>
            <a:ext cx="914400" cy="914400"/>
          </a:xfrm>
          <a:prstGeom prst="rect">
            <a:avLst/>
          </a:prstGeom>
        </p:spPr>
      </p:pic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ABA396A9-FBE5-B0C7-8541-B6CAF58288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9396511"/>
              </p:ext>
            </p:extLst>
          </p:nvPr>
        </p:nvGraphicFramePr>
        <p:xfrm>
          <a:off x="1073087" y="6425446"/>
          <a:ext cx="10091624" cy="2819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29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229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229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2290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94310"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solidFill>
                            <a:srgbClr val="A5A5A5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Introduction</a:t>
                      </a:r>
                    </a:p>
                  </a:txBody>
                  <a:tcPr marL="84406" marR="84406" marT="34290" marB="34290" anchor="ctr">
                    <a:lnL w="6350" cap="flat" cmpd="sng" algn="ctr">
                      <a:solidFill>
                        <a:srgbClr val="2428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428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solidFill>
                            <a:srgbClr val="A5A5A5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Algorithm</a:t>
                      </a:r>
                    </a:p>
                  </a:txBody>
                  <a:tcPr marL="84406" marR="84406" marT="34290" marB="34290" anchor="ctr">
                    <a:lnL w="6350" cap="flat" cmpd="sng" algn="ctr">
                      <a:solidFill>
                        <a:srgbClr val="2428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428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solidFill>
                            <a:srgbClr val="A5A5A5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Experiment</a:t>
                      </a:r>
                    </a:p>
                  </a:txBody>
                  <a:tcPr marL="84406" marR="84406" marT="34290" marB="34290" anchor="ctr">
                    <a:lnL w="6350" cap="flat" cmpd="sng" algn="ctr">
                      <a:solidFill>
                        <a:srgbClr val="2428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428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i="0" dirty="0">
                          <a:solidFill>
                            <a:schemeClr val="accent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New Development</a:t>
                      </a:r>
                    </a:p>
                  </a:txBody>
                  <a:tcPr marL="84406" marR="84406" marT="34290" marB="34290" anchor="ctr">
                    <a:lnL w="6350" cap="flat" cmpd="sng" algn="ctr">
                      <a:solidFill>
                        <a:srgbClr val="2428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428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08732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8CC364-5714-C3C3-9492-6482337C9F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F9EDE46-147B-CB88-8DCA-46A49C3532C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HK" dirty="0"/>
              <a:t>Source: https://</a:t>
            </a:r>
            <a:r>
              <a:rPr lang="en-HK" dirty="0" err="1"/>
              <a:t>www.kaggle.com</a:t>
            </a:r>
            <a:r>
              <a:rPr lang="en-HK" dirty="0"/>
              <a:t>/datasets/</a:t>
            </a:r>
            <a:r>
              <a:rPr lang="en-HK" dirty="0" err="1"/>
              <a:t>cristiangarcia</a:t>
            </a:r>
            <a:r>
              <a:rPr lang="en-HK" dirty="0"/>
              <a:t>/pointcloudmnist2d?select=</a:t>
            </a:r>
            <a:r>
              <a:rPr lang="en-HK" dirty="0" err="1"/>
              <a:t>test.csv</a:t>
            </a:r>
            <a:r>
              <a:rPr lang="en-HK" dirty="0"/>
              <a:t>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8D24DCE-4A98-ADBF-6017-7EA02C8EE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Algorithm Modification – Early Stopping and Scaled EMD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571572-97CF-8DE0-A7A7-B419818140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CF3C0EB-16EB-5D4D-A756-D022B93CAFFC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534394-A6AC-F38E-9D09-4A3CF9CB81E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HK" dirty="0"/>
              <a:t>New Development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71CB3CD-0BE6-2DF0-8FC6-021997ECF6CA}"/>
              </a:ext>
            </a:extLst>
          </p:cNvPr>
          <p:cNvGrpSpPr/>
          <p:nvPr/>
        </p:nvGrpSpPr>
        <p:grpSpPr>
          <a:xfrm>
            <a:off x="7228159" y="1037955"/>
            <a:ext cx="3826932" cy="838250"/>
            <a:chOff x="6226175" y="1162134"/>
            <a:chExt cx="5702300" cy="83825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6785B782-654B-94C6-D4C3-2EF60CA10F4E}"/>
                </a:ext>
              </a:extLst>
            </p:cNvPr>
            <p:cNvSpPr/>
            <p:nvPr/>
          </p:nvSpPr>
          <p:spPr>
            <a:xfrm>
              <a:off x="6226175" y="1162134"/>
              <a:ext cx="5702300" cy="691470"/>
            </a:xfrm>
            <a:prstGeom prst="rect">
              <a:avLst/>
            </a:prstGeom>
            <a:solidFill>
              <a:srgbClr val="0737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+mj-lt"/>
                </a:rPr>
                <a:t>Modified Algorithm – MNIST Data</a:t>
              </a:r>
              <a:endParaRPr lang="en-HK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FFEDCA34-6BE4-4DE4-28AC-0B8D117ABBF0}"/>
                </a:ext>
              </a:extLst>
            </p:cNvPr>
            <p:cNvSpPr/>
            <p:nvPr/>
          </p:nvSpPr>
          <p:spPr>
            <a:xfrm>
              <a:off x="6226175" y="1636553"/>
              <a:ext cx="5702300" cy="36383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altLang="zh-TW" sz="1400" i="1">
                <a:solidFill>
                  <a:schemeClr val="bg1">
                    <a:lumMod val="50000"/>
                  </a:schemeClr>
                </a:solidFill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F3281EA-FAD7-80CF-D253-6E113951E7A6}"/>
              </a:ext>
            </a:extLst>
          </p:cNvPr>
          <p:cNvGrpSpPr/>
          <p:nvPr/>
        </p:nvGrpSpPr>
        <p:grpSpPr>
          <a:xfrm>
            <a:off x="1053448" y="1037954"/>
            <a:ext cx="3821545" cy="838251"/>
            <a:chOff x="6226175" y="1162133"/>
            <a:chExt cx="5702300" cy="838251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EA610EC8-596B-F0A0-AC94-AB49BCD7C20A}"/>
                </a:ext>
              </a:extLst>
            </p:cNvPr>
            <p:cNvSpPr/>
            <p:nvPr/>
          </p:nvSpPr>
          <p:spPr>
            <a:xfrm>
              <a:off x="6226175" y="1162133"/>
              <a:ext cx="5702300" cy="691471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  <a:latin typeface="+mj-lt"/>
                </a:rPr>
                <a:t>Original Algorithm – MNIST Data</a:t>
              </a:r>
              <a:endParaRPr lang="en-HK" b="1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B9B46CAC-B886-B495-7905-9406D1E44580}"/>
                </a:ext>
              </a:extLst>
            </p:cNvPr>
            <p:cNvSpPr/>
            <p:nvPr/>
          </p:nvSpPr>
          <p:spPr>
            <a:xfrm>
              <a:off x="6226175" y="1636553"/>
              <a:ext cx="5702300" cy="36383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altLang="zh-TW" sz="1400" i="1">
                <a:solidFill>
                  <a:schemeClr val="bg1">
                    <a:lumMod val="50000"/>
                  </a:schemeClr>
                </a:solidFill>
                <a:latin typeface="+mj-lt"/>
                <a:cs typeface="Arial" panose="020B0604020202020204" pitchFamily="34" charset="0"/>
              </a:endParaRPr>
            </a:p>
          </p:txBody>
        </p: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5708FF65-7332-DC07-39FF-43B81A85E37A}"/>
              </a:ext>
            </a:extLst>
          </p:cNvPr>
          <p:cNvSpPr/>
          <p:nvPr/>
        </p:nvSpPr>
        <p:spPr>
          <a:xfrm>
            <a:off x="1065603" y="1850972"/>
            <a:ext cx="3797234" cy="4213343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HK" err="1">
              <a:solidFill>
                <a:schemeClr val="tx1"/>
              </a:solidFill>
              <a:latin typeface="+mj-lt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0B485224-F23D-DE60-8EF3-71076D2AA19D}"/>
              </a:ext>
            </a:extLst>
          </p:cNvPr>
          <p:cNvSpPr/>
          <p:nvPr/>
        </p:nvSpPr>
        <p:spPr>
          <a:xfrm>
            <a:off x="1169947" y="1975556"/>
            <a:ext cx="3588546" cy="39856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HK" dirty="0">
              <a:solidFill>
                <a:schemeClr val="tx1"/>
              </a:solidFill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C746229A-92B9-6ECD-49B5-67E3F3054924}"/>
              </a:ext>
            </a:extLst>
          </p:cNvPr>
          <p:cNvSpPr/>
          <p:nvPr/>
        </p:nvSpPr>
        <p:spPr>
          <a:xfrm>
            <a:off x="7235807" y="1850972"/>
            <a:ext cx="3797234" cy="4213343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HK" err="1">
              <a:solidFill>
                <a:schemeClr val="tx1"/>
              </a:solidFill>
              <a:latin typeface="+mj-lt"/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8AD0D107-5A2A-140E-ED87-8F2AF79DAA01}"/>
              </a:ext>
            </a:extLst>
          </p:cNvPr>
          <p:cNvSpPr/>
          <p:nvPr/>
        </p:nvSpPr>
        <p:spPr>
          <a:xfrm>
            <a:off x="7340151" y="1975556"/>
            <a:ext cx="3588546" cy="3985641"/>
          </a:xfrm>
          <a:prstGeom prst="rect">
            <a:avLst/>
          </a:prstGeom>
          <a:solidFill>
            <a:srgbClr val="DCE6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HK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7864EDF-2B15-B6E8-346B-F9C961406DDD}"/>
              </a:ext>
            </a:extLst>
          </p:cNvPr>
          <p:cNvSpPr txBox="1"/>
          <p:nvPr/>
        </p:nvSpPr>
        <p:spPr>
          <a:xfrm>
            <a:off x="1291839" y="2058491"/>
            <a:ext cx="3318771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/>
              <a:t>Use a </a:t>
            </a:r>
            <a:r>
              <a:rPr lang="en-US" sz="1500" b="1" dirty="0">
                <a:solidFill>
                  <a:srgbClr val="C00000"/>
                </a:solidFill>
              </a:rPr>
              <a:t>fixed</a:t>
            </a:r>
            <a:r>
              <a:rPr lang="en-US" sz="1500" dirty="0"/>
              <a:t> epsilon for convergence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/>
              <a:t>EMD solver can face numerical issues with very large or small values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432B0C7-A6F2-F528-A5A0-08188994A6FF}"/>
              </a:ext>
            </a:extLst>
          </p:cNvPr>
          <p:cNvSpPr txBox="1"/>
          <p:nvPr/>
        </p:nvSpPr>
        <p:spPr>
          <a:xfrm>
            <a:off x="7482239" y="2079914"/>
            <a:ext cx="3417922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/>
              <a:t>Use </a:t>
            </a:r>
            <a:r>
              <a:rPr lang="en-US" sz="1500" b="1" dirty="0">
                <a:solidFill>
                  <a:srgbClr val="C00000"/>
                </a:solidFill>
              </a:rPr>
              <a:t>adaptive</a:t>
            </a:r>
            <a:r>
              <a:rPr lang="en-US" sz="1500" dirty="0"/>
              <a:t> epsilon for convergence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/>
              <a:t>Prevents numerical overflow or underflow</a:t>
            </a:r>
          </a:p>
        </p:txBody>
      </p:sp>
      <p:pic>
        <p:nvPicPr>
          <p:cNvPr id="18" name="Graphic 17" descr="Chevron arrows with solid fill">
            <a:extLst>
              <a:ext uri="{FF2B5EF4-FFF2-40B4-BE49-F238E27FC236}">
                <a16:creationId xmlns:a16="http://schemas.microsoft.com/office/drawing/2014/main" id="{632728AE-96E7-7B38-75FA-C6E80070D3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38800" y="2971800"/>
            <a:ext cx="914400" cy="914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6DE10AF-E3E0-71F0-DE2B-1851D5E775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0006" y="2955102"/>
            <a:ext cx="3342435" cy="286494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F04BA7D-C7E0-D005-5C40-6F5016C727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45539" y="3032837"/>
            <a:ext cx="3355471" cy="2852543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AA82744F-29FD-81B0-D6D7-FBE9CA706B58}"/>
              </a:ext>
            </a:extLst>
          </p:cNvPr>
          <p:cNvSpPr/>
          <p:nvPr/>
        </p:nvSpPr>
        <p:spPr>
          <a:xfrm>
            <a:off x="5156537" y="4943213"/>
            <a:ext cx="1878926" cy="1069543"/>
          </a:xfrm>
          <a:prstGeom prst="rect">
            <a:avLst/>
          </a:prstGeom>
          <a:solidFill>
            <a:srgbClr val="E87E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Obtain the same solution with less iteration !!!</a:t>
            </a:r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707A95A3-EDE8-8578-735C-ED594E48A1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9044237"/>
              </p:ext>
            </p:extLst>
          </p:nvPr>
        </p:nvGraphicFramePr>
        <p:xfrm>
          <a:off x="1073087" y="6425446"/>
          <a:ext cx="10091624" cy="2819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29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229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229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2290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94310"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solidFill>
                            <a:srgbClr val="A5A5A5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Introduction</a:t>
                      </a:r>
                    </a:p>
                  </a:txBody>
                  <a:tcPr marL="84406" marR="84406" marT="34290" marB="34290" anchor="ctr">
                    <a:lnL w="6350" cap="flat" cmpd="sng" algn="ctr">
                      <a:solidFill>
                        <a:srgbClr val="2428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428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solidFill>
                            <a:srgbClr val="A5A5A5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Algorithm</a:t>
                      </a:r>
                    </a:p>
                  </a:txBody>
                  <a:tcPr marL="84406" marR="84406" marT="34290" marB="34290" anchor="ctr">
                    <a:lnL w="6350" cap="flat" cmpd="sng" algn="ctr">
                      <a:solidFill>
                        <a:srgbClr val="2428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428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solidFill>
                            <a:srgbClr val="A5A5A5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Experiment</a:t>
                      </a:r>
                    </a:p>
                  </a:txBody>
                  <a:tcPr marL="84406" marR="84406" marT="34290" marB="34290" anchor="ctr">
                    <a:lnL w="6350" cap="flat" cmpd="sng" algn="ctr">
                      <a:solidFill>
                        <a:srgbClr val="2428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428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i="0" dirty="0">
                          <a:solidFill>
                            <a:schemeClr val="accent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New Development</a:t>
                      </a:r>
                    </a:p>
                  </a:txBody>
                  <a:tcPr marL="84406" marR="84406" marT="34290" marB="34290" anchor="ctr">
                    <a:lnL w="6350" cap="flat" cmpd="sng" algn="ctr">
                      <a:solidFill>
                        <a:srgbClr val="2428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428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94746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464E0E-CB8D-937C-7BE0-3D46E7B2AB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FE1FC71-A2D9-A2E7-B1F6-7479FEE19B2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HK" dirty="0"/>
              <a:t>Source: Synthetic Data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70F136D-25B5-C74E-2163-966099691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Algorithm Modification – Early Stopping and Scaled EMD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A1D3CB-E4D5-EDD8-04E0-5F7FB9C946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CF3C0EB-16EB-5D4D-A756-D022B93CAFFC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E8ECC7A-8F23-6765-FCB7-D76087CFA1B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HK" dirty="0"/>
              <a:t>New Development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B449032-F3A3-AAAC-A61C-0A9CC634FFD6}"/>
              </a:ext>
            </a:extLst>
          </p:cNvPr>
          <p:cNvGrpSpPr/>
          <p:nvPr/>
        </p:nvGrpSpPr>
        <p:grpSpPr>
          <a:xfrm>
            <a:off x="7228159" y="1037955"/>
            <a:ext cx="3826932" cy="838250"/>
            <a:chOff x="6226175" y="1162134"/>
            <a:chExt cx="5702300" cy="83825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3745303-1D41-9A43-AF7E-5EFEE7B2A2CE}"/>
                </a:ext>
              </a:extLst>
            </p:cNvPr>
            <p:cNvSpPr/>
            <p:nvPr/>
          </p:nvSpPr>
          <p:spPr>
            <a:xfrm>
              <a:off x="6226175" y="1162134"/>
              <a:ext cx="5702300" cy="691470"/>
            </a:xfrm>
            <a:prstGeom prst="rect">
              <a:avLst/>
            </a:prstGeom>
            <a:solidFill>
              <a:srgbClr val="0737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+mj-lt"/>
                </a:rPr>
                <a:t>Modified Algorithm – Artificial Data</a:t>
              </a:r>
              <a:endParaRPr lang="en-HK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8BB7D74B-1EAE-EE92-BBCB-149256DC424A}"/>
                </a:ext>
              </a:extLst>
            </p:cNvPr>
            <p:cNvSpPr/>
            <p:nvPr/>
          </p:nvSpPr>
          <p:spPr>
            <a:xfrm>
              <a:off x="6226175" y="1636553"/>
              <a:ext cx="5702300" cy="36383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altLang="zh-TW" sz="1400" i="1">
                <a:solidFill>
                  <a:schemeClr val="bg1">
                    <a:lumMod val="50000"/>
                  </a:schemeClr>
                </a:solidFill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E6CF855-3DE1-C3C9-03C2-D2D89E835896}"/>
              </a:ext>
            </a:extLst>
          </p:cNvPr>
          <p:cNvGrpSpPr/>
          <p:nvPr/>
        </p:nvGrpSpPr>
        <p:grpSpPr>
          <a:xfrm>
            <a:off x="1053448" y="1037954"/>
            <a:ext cx="3821545" cy="838251"/>
            <a:chOff x="6226175" y="1162133"/>
            <a:chExt cx="5702300" cy="838251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415C974B-9FCD-8997-460D-4B4F51B1A1B7}"/>
                </a:ext>
              </a:extLst>
            </p:cNvPr>
            <p:cNvSpPr/>
            <p:nvPr/>
          </p:nvSpPr>
          <p:spPr>
            <a:xfrm>
              <a:off x="6226175" y="1162133"/>
              <a:ext cx="5702300" cy="691471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  <a:latin typeface="+mj-lt"/>
                </a:rPr>
                <a:t>Original Algorithm – Artificial Data</a:t>
              </a:r>
              <a:endParaRPr lang="en-HK" b="1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1FB052D3-2655-9457-14CF-B1C93211B382}"/>
                </a:ext>
              </a:extLst>
            </p:cNvPr>
            <p:cNvSpPr/>
            <p:nvPr/>
          </p:nvSpPr>
          <p:spPr>
            <a:xfrm>
              <a:off x="6226175" y="1636553"/>
              <a:ext cx="5702300" cy="36383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altLang="zh-TW" sz="1400" i="1">
                <a:solidFill>
                  <a:schemeClr val="bg1">
                    <a:lumMod val="50000"/>
                  </a:schemeClr>
                </a:solidFill>
                <a:latin typeface="+mj-lt"/>
                <a:cs typeface="Arial" panose="020B0604020202020204" pitchFamily="34" charset="0"/>
              </a:endParaRPr>
            </a:p>
          </p:txBody>
        </p: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94E12C28-6F45-334E-86B6-7138EA691615}"/>
              </a:ext>
            </a:extLst>
          </p:cNvPr>
          <p:cNvSpPr/>
          <p:nvPr/>
        </p:nvSpPr>
        <p:spPr>
          <a:xfrm>
            <a:off x="1065603" y="1850972"/>
            <a:ext cx="3797234" cy="3277603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HK" err="1">
              <a:solidFill>
                <a:schemeClr val="tx1"/>
              </a:solidFill>
              <a:latin typeface="+mj-lt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57C3595D-00F5-8212-E235-6FA6D726D915}"/>
              </a:ext>
            </a:extLst>
          </p:cNvPr>
          <p:cNvSpPr/>
          <p:nvPr/>
        </p:nvSpPr>
        <p:spPr>
          <a:xfrm>
            <a:off x="1169947" y="1975556"/>
            <a:ext cx="3588546" cy="30571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HK" dirty="0">
              <a:solidFill>
                <a:schemeClr val="tx1"/>
              </a:solidFill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5C82B3BE-1B20-32C6-F157-E11E16010E2B}"/>
              </a:ext>
            </a:extLst>
          </p:cNvPr>
          <p:cNvSpPr/>
          <p:nvPr/>
        </p:nvSpPr>
        <p:spPr>
          <a:xfrm>
            <a:off x="7235807" y="1850972"/>
            <a:ext cx="3797234" cy="3277603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HK" err="1">
              <a:solidFill>
                <a:schemeClr val="tx1"/>
              </a:solidFill>
              <a:latin typeface="+mj-lt"/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F8A3405D-64E3-117E-0E06-14E44643076B}"/>
              </a:ext>
            </a:extLst>
          </p:cNvPr>
          <p:cNvSpPr/>
          <p:nvPr/>
        </p:nvSpPr>
        <p:spPr>
          <a:xfrm>
            <a:off x="7340151" y="1975556"/>
            <a:ext cx="3588546" cy="3057188"/>
          </a:xfrm>
          <a:prstGeom prst="rect">
            <a:avLst/>
          </a:prstGeom>
          <a:solidFill>
            <a:srgbClr val="DCE6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HK">
              <a:solidFill>
                <a:schemeClr val="tx1"/>
              </a:solidFill>
            </a:endParaRPr>
          </a:p>
        </p:txBody>
      </p:sp>
      <p:pic>
        <p:nvPicPr>
          <p:cNvPr id="18" name="Graphic 17" descr="Chevron arrows with solid fill">
            <a:extLst>
              <a:ext uri="{FF2B5EF4-FFF2-40B4-BE49-F238E27FC236}">
                <a16:creationId xmlns:a16="http://schemas.microsoft.com/office/drawing/2014/main" id="{255183FC-34BE-CD09-E881-8FCA77E72A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38800" y="2971800"/>
            <a:ext cx="914400" cy="9144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F931B407-9F17-A744-05B6-B5E0C28B4ED0}"/>
              </a:ext>
            </a:extLst>
          </p:cNvPr>
          <p:cNvSpPr/>
          <p:nvPr/>
        </p:nvSpPr>
        <p:spPr>
          <a:xfrm>
            <a:off x="5109412" y="4032148"/>
            <a:ext cx="1878926" cy="1069543"/>
          </a:xfrm>
          <a:prstGeom prst="rect">
            <a:avLst/>
          </a:prstGeom>
          <a:solidFill>
            <a:srgbClr val="E87E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Obtain the same solution with less iteration !!!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4C6D0E0-E21F-BB88-559C-F405933ECB8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21735"/>
          <a:stretch/>
        </p:blipFill>
        <p:spPr>
          <a:xfrm>
            <a:off x="1452105" y="5380381"/>
            <a:ext cx="9287789" cy="561655"/>
          </a:xfrm>
          <a:prstGeom prst="rect">
            <a:avLst/>
          </a:prstGeom>
          <a:effectLst>
            <a:outerShdw blurRad="50800" dir="468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4BB685C-95E1-8E3B-CBCE-01303D97FC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1552" y="2084550"/>
            <a:ext cx="3222111" cy="27534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282B503-6A5B-0E87-22C6-DF16260EB2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43979" y="2084550"/>
            <a:ext cx="3232068" cy="2759494"/>
          </a:xfrm>
          <a:prstGeom prst="rect">
            <a:avLst/>
          </a:prstGeom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AA1CE2EB-6E9B-01EE-0BEC-AFEC8A5E32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3897938"/>
              </p:ext>
            </p:extLst>
          </p:nvPr>
        </p:nvGraphicFramePr>
        <p:xfrm>
          <a:off x="1073087" y="6425446"/>
          <a:ext cx="10091624" cy="2819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29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229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229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2290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94310"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solidFill>
                            <a:srgbClr val="A5A5A5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Introduction</a:t>
                      </a:r>
                    </a:p>
                  </a:txBody>
                  <a:tcPr marL="84406" marR="84406" marT="34290" marB="34290" anchor="ctr">
                    <a:lnL w="6350" cap="flat" cmpd="sng" algn="ctr">
                      <a:solidFill>
                        <a:srgbClr val="2428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428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solidFill>
                            <a:srgbClr val="A5A5A5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Algorithm</a:t>
                      </a:r>
                    </a:p>
                  </a:txBody>
                  <a:tcPr marL="84406" marR="84406" marT="34290" marB="34290" anchor="ctr">
                    <a:lnL w="6350" cap="flat" cmpd="sng" algn="ctr">
                      <a:solidFill>
                        <a:srgbClr val="2428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428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solidFill>
                            <a:srgbClr val="A5A5A5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Experiment</a:t>
                      </a:r>
                    </a:p>
                  </a:txBody>
                  <a:tcPr marL="84406" marR="84406" marT="34290" marB="34290" anchor="ctr">
                    <a:lnL w="6350" cap="flat" cmpd="sng" algn="ctr">
                      <a:solidFill>
                        <a:srgbClr val="2428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428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i="0" dirty="0">
                          <a:solidFill>
                            <a:schemeClr val="accent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New Development</a:t>
                      </a:r>
                    </a:p>
                  </a:txBody>
                  <a:tcPr marL="84406" marR="84406" marT="34290" marB="34290" anchor="ctr">
                    <a:lnL w="6350" cap="flat" cmpd="sng" algn="ctr">
                      <a:solidFill>
                        <a:srgbClr val="2428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428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607034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AEB569-1614-7215-2E6F-E4C9E0EA0F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ACD0D18-0FE5-FC38-F709-F3DD91B4F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Algorithm Modification – Early Stopping and Scaled EMD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13FF87-70B4-D2DB-881B-FB4611D386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CF3C0EB-16EB-5D4D-A756-D022B93CAFFC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DD9E05D-B3F7-C204-7E32-A45C10BC0B9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HK" dirty="0"/>
              <a:t>New Development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B713C7D5-50C5-6AED-4631-CB0B6AF5C15A}"/>
              </a:ext>
            </a:extLst>
          </p:cNvPr>
          <p:cNvGrpSpPr/>
          <p:nvPr/>
        </p:nvGrpSpPr>
        <p:grpSpPr>
          <a:xfrm>
            <a:off x="1053448" y="1272665"/>
            <a:ext cx="10269307" cy="838251"/>
            <a:chOff x="6226175" y="1162133"/>
            <a:chExt cx="5702300" cy="838251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AD0FF97-6CB4-A977-D64D-847E754049FF}"/>
                </a:ext>
              </a:extLst>
            </p:cNvPr>
            <p:cNvSpPr/>
            <p:nvPr/>
          </p:nvSpPr>
          <p:spPr>
            <a:xfrm>
              <a:off x="6226175" y="1162133"/>
              <a:ext cx="5702300" cy="691471"/>
            </a:xfrm>
            <a:prstGeom prst="rect">
              <a:avLst/>
            </a:prstGeom>
            <a:solidFill>
              <a:srgbClr val="DDE7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  <a:latin typeface="+mj-lt"/>
                </a:rPr>
                <a:t>Modified Algorithm – Pseudocode</a:t>
              </a:r>
              <a:endParaRPr lang="en-HK" b="1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CB441ECF-2A9A-B53F-03FC-8B12941184C1}"/>
                </a:ext>
              </a:extLst>
            </p:cNvPr>
            <p:cNvSpPr/>
            <p:nvPr/>
          </p:nvSpPr>
          <p:spPr>
            <a:xfrm>
              <a:off x="6226175" y="1636553"/>
              <a:ext cx="5702300" cy="36383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altLang="zh-TW" sz="1400" i="1">
                <a:solidFill>
                  <a:schemeClr val="bg1">
                    <a:lumMod val="50000"/>
                  </a:schemeClr>
                </a:solidFill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70C45C7D-1E4C-CB6B-DBDB-2F0D979139E3}"/>
              </a:ext>
            </a:extLst>
          </p:cNvPr>
          <p:cNvGrpSpPr/>
          <p:nvPr/>
        </p:nvGrpSpPr>
        <p:grpSpPr>
          <a:xfrm>
            <a:off x="1073087" y="2420792"/>
            <a:ext cx="10257152" cy="3277603"/>
            <a:chOff x="1065603" y="1850972"/>
            <a:chExt cx="10257152" cy="3277603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674C5A83-7362-0674-3B43-4291019B25E6}"/>
                </a:ext>
              </a:extLst>
            </p:cNvPr>
            <p:cNvSpPr/>
            <p:nvPr/>
          </p:nvSpPr>
          <p:spPr>
            <a:xfrm>
              <a:off x="1065603" y="1850972"/>
              <a:ext cx="10257152" cy="3277603"/>
            </a:xfrm>
            <a:prstGeom prst="rect">
              <a:avLst/>
            </a:prstGeom>
            <a:noFill/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en-HK" err="1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03B21C6A-CABD-F311-CE93-5EE64F49E6E0}"/>
                </a:ext>
              </a:extLst>
            </p:cNvPr>
            <p:cNvSpPr/>
            <p:nvPr/>
          </p:nvSpPr>
          <p:spPr>
            <a:xfrm>
              <a:off x="1196797" y="1961179"/>
              <a:ext cx="9994764" cy="3057188"/>
            </a:xfrm>
            <a:prstGeom prst="rect">
              <a:avLst/>
            </a:prstGeom>
            <a:solidFill>
              <a:srgbClr val="DDE7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HK" dirty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97423D76-92F7-B91B-C1DE-9CBC0EFE4A97}"/>
              </a:ext>
            </a:extLst>
          </p:cNvPr>
          <p:cNvGraphicFramePr>
            <a:graphicFrameLocks noGrp="1"/>
          </p:cNvGraphicFramePr>
          <p:nvPr/>
        </p:nvGraphicFramePr>
        <p:xfrm>
          <a:off x="1073087" y="6425446"/>
          <a:ext cx="10091624" cy="2819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29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229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229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2290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94310"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solidFill>
                            <a:srgbClr val="A5A5A5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Introduction</a:t>
                      </a:r>
                    </a:p>
                  </a:txBody>
                  <a:tcPr marL="84406" marR="84406" marT="34290" marB="34290" anchor="ctr">
                    <a:lnL w="6350" cap="flat" cmpd="sng" algn="ctr">
                      <a:solidFill>
                        <a:srgbClr val="2428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428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solidFill>
                            <a:srgbClr val="A5A5A5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Algorithm</a:t>
                      </a:r>
                    </a:p>
                  </a:txBody>
                  <a:tcPr marL="84406" marR="84406" marT="34290" marB="34290" anchor="ctr">
                    <a:lnL w="6350" cap="flat" cmpd="sng" algn="ctr">
                      <a:solidFill>
                        <a:srgbClr val="2428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428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solidFill>
                            <a:srgbClr val="A5A5A5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Experiment</a:t>
                      </a:r>
                    </a:p>
                  </a:txBody>
                  <a:tcPr marL="84406" marR="84406" marT="34290" marB="34290" anchor="ctr">
                    <a:lnL w="6350" cap="flat" cmpd="sng" algn="ctr">
                      <a:solidFill>
                        <a:srgbClr val="2428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428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i="0" dirty="0">
                          <a:solidFill>
                            <a:schemeClr val="accent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New Development</a:t>
                      </a:r>
                    </a:p>
                  </a:txBody>
                  <a:tcPr marL="84406" marR="84406" marT="34290" marB="34290" anchor="ctr">
                    <a:lnL w="6350" cap="flat" cmpd="sng" algn="ctr">
                      <a:solidFill>
                        <a:srgbClr val="2428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428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12" name="Picture 11">
            <a:extLst>
              <a:ext uri="{FF2B5EF4-FFF2-40B4-BE49-F238E27FC236}">
                <a16:creationId xmlns:a16="http://schemas.microsoft.com/office/drawing/2014/main" id="{87D32C7F-A886-E90E-253E-4D0113B8AA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0287" y="2813328"/>
            <a:ext cx="6982752" cy="24925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016549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DCD866E-3991-4685-A07D-510475A82CF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BA7E91D-3835-4750-8D7A-C814AFBED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CD8451-0463-48EC-BA32-6CEDA87C2C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CF3C0EB-16EB-5D4D-A756-D022B93CAFFC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1676DC-F1E6-4082-BD16-24B6CB7CB00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B16094A-36C9-437E-84F3-462F39D6EFA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14350" y="0"/>
            <a:ext cx="12206350" cy="6858000"/>
          </a:xfrm>
          <a:prstGeom prst="rect">
            <a:avLst/>
          </a:prstGeom>
          <a:solidFill>
            <a:srgbClr val="073779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HK" sz="2400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6CEE745-A985-48E1-A9E1-0265C726156E}"/>
              </a:ext>
            </a:extLst>
          </p:cNvPr>
          <p:cNvSpPr/>
          <p:nvPr/>
        </p:nvSpPr>
        <p:spPr>
          <a:xfrm>
            <a:off x="558265" y="1613816"/>
            <a:ext cx="3670300" cy="863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HK" sz="4000" b="1">
                <a:solidFill>
                  <a:schemeClr val="bg1"/>
                </a:solidFill>
                <a:latin typeface="+mj-lt"/>
              </a:rPr>
              <a:t>Key takeaway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180F15F-D70D-4647-8AF3-44FCE73415CA}"/>
              </a:ext>
            </a:extLst>
          </p:cNvPr>
          <p:cNvCxnSpPr>
            <a:cxnSpLocks/>
          </p:cNvCxnSpPr>
          <p:nvPr/>
        </p:nvCxnSpPr>
        <p:spPr>
          <a:xfrm>
            <a:off x="558265" y="2501900"/>
            <a:ext cx="10490735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D6C4A20E-DB69-431D-B048-BF77DD6C672B}"/>
              </a:ext>
            </a:extLst>
          </p:cNvPr>
          <p:cNvSpPr/>
          <p:nvPr/>
        </p:nvSpPr>
        <p:spPr>
          <a:xfrm>
            <a:off x="558265" y="4389621"/>
            <a:ext cx="6786916" cy="16081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HK" sz="2400" dirty="0">
                <a:solidFill>
                  <a:schemeClr val="bg1"/>
                </a:solidFill>
                <a:latin typeface="+mj-lt"/>
              </a:rPr>
              <a:t>The modified algorithm needs less iteration.</a:t>
            </a:r>
          </a:p>
        </p:txBody>
      </p:sp>
      <p:pic>
        <p:nvPicPr>
          <p:cNvPr id="12" name="Content Placeholder 6" descr="A picture containing vector graphics&#10;&#10;Description generated with high confidence">
            <a:extLst>
              <a:ext uri="{FF2B5EF4-FFF2-40B4-BE49-F238E27FC236}">
                <a16:creationId xmlns:a16="http://schemas.microsoft.com/office/drawing/2014/main" id="{EE3BD9B5-D869-4E74-A81E-D1E6CCBF51D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404"/>
          <a:stretch/>
        </p:blipFill>
        <p:spPr>
          <a:xfrm>
            <a:off x="3779440" y="1902535"/>
            <a:ext cx="1021740" cy="41478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1EEAB1A-5833-9A7F-65E0-148D0E82C136}"/>
              </a:ext>
            </a:extLst>
          </p:cNvPr>
          <p:cNvSpPr/>
          <p:nvPr/>
        </p:nvSpPr>
        <p:spPr>
          <a:xfrm>
            <a:off x="558265" y="2740787"/>
            <a:ext cx="6786916" cy="18549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HK" sz="2400" dirty="0">
                <a:solidFill>
                  <a:schemeClr val="bg1"/>
                </a:solidFill>
                <a:latin typeface="+mj-lt"/>
              </a:rPr>
              <a:t>The modified algorithm gives us the same global optimal solution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AC0C038-6669-B2CE-D83A-F209FF1478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/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2654" y="4322598"/>
            <a:ext cx="1742182" cy="17421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 descr="A hand holding a light bulb&#10;&#10;Description automatically generated">
            <a:extLst>
              <a:ext uri="{FF2B5EF4-FFF2-40B4-BE49-F238E27FC236}">
                <a16:creationId xmlns:a16="http://schemas.microsoft.com/office/drawing/2014/main" id="{7B490F68-5A6B-E6CC-208E-25E8B7EF6567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25000"/>
          </a:blip>
          <a:stretch>
            <a:fillRect/>
          </a:stretch>
        </p:blipFill>
        <p:spPr>
          <a:xfrm>
            <a:off x="8353888" y="2482447"/>
            <a:ext cx="2349500" cy="233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086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500"/>
                            </p:stCondLst>
                            <p:childTnLst>
                              <p:par>
                                <p:cTn id="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A3FC419-3315-4667-A27A-D272EA086A1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4"/>
                    </a14:imgEffect>
                    <a14:imgEffect>
                      <a14:colorTemperature colorTemp="5900"/>
                    </a14:imgEffect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 t="7801" b="7801"/>
          <a:stretch/>
        </p:blipFill>
        <p:spPr>
          <a:xfrm>
            <a:off x="-27225" y="0"/>
            <a:ext cx="12219225" cy="68580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2D661DE-E9EC-4423-94BC-70A297B4B6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CF3C0EB-16EB-5D4D-A756-D022B93CAFFC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1461B88-EDF8-4B03-863F-D22FE9C4854D}"/>
              </a:ext>
            </a:extLst>
          </p:cNvPr>
          <p:cNvSpPr/>
          <p:nvPr/>
        </p:nvSpPr>
        <p:spPr>
          <a:xfrm>
            <a:off x="746760" y="767556"/>
            <a:ext cx="4221480" cy="5322888"/>
          </a:xfrm>
          <a:prstGeom prst="rect">
            <a:avLst/>
          </a:prstGeom>
          <a:solidFill>
            <a:schemeClr val="tx1">
              <a:alpha val="7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HK" sz="3200" b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Thank you!</a:t>
            </a:r>
          </a:p>
          <a:p>
            <a:pPr algn="ctr"/>
            <a:r>
              <a:rPr lang="en-HK" sz="3200" b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____________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86615D3-EBF7-67A5-D85F-03A0F3D4D841}"/>
              </a:ext>
            </a:extLst>
          </p:cNvPr>
          <p:cNvSpPr/>
          <p:nvPr/>
        </p:nvSpPr>
        <p:spPr>
          <a:xfrm>
            <a:off x="945397" y="4200041"/>
            <a:ext cx="3719593" cy="1255362"/>
          </a:xfrm>
          <a:prstGeom prst="rect">
            <a:avLst/>
          </a:prstGeom>
          <a:noFill/>
          <a:ln w="190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i="1" dirty="0">
                <a:solidFill>
                  <a:schemeClr val="bg1"/>
                </a:solidFill>
              </a:rPr>
              <a:t>Code can be found here: </a:t>
            </a:r>
            <a:r>
              <a:rPr lang="en-US" sz="1200" i="1" dirty="0">
                <a:solidFill>
                  <a:schemeClr val="bg1"/>
                </a:solidFill>
                <a:hlinkClick r:id="rId4"/>
              </a:rPr>
              <a:t>https://github.com/LoveraLokeswara/Gromov_Wasserstein_for_Low_Dimension</a:t>
            </a:r>
            <a:r>
              <a:rPr lang="en-US" sz="1200" i="1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20272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FA715F7-7E97-F546-9407-E207723CF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Background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296E71-A78A-E145-9346-6083A5F805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CF3C0EB-16EB-5D4D-A756-D022B93CAFFC}" type="slidenum">
              <a:rPr lang="en-US" smtClean="0">
                <a:latin typeface="Calibri" panose="020F0502020204030204" pitchFamily="34" charset="0"/>
                <a:cs typeface="Calibri" panose="020F0502020204030204" pitchFamily="34" charset="0"/>
              </a:rPr>
              <a:pPr/>
              <a:t>2</a:t>
            </a:fld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Introduction - Overview 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5904C75-CBFA-7140-9480-699CC2ABD87B}"/>
              </a:ext>
            </a:extLst>
          </p:cNvPr>
          <p:cNvSpPr/>
          <p:nvPr/>
        </p:nvSpPr>
        <p:spPr>
          <a:xfrm>
            <a:off x="300039" y="1196980"/>
            <a:ext cx="11591924" cy="403225"/>
          </a:xfrm>
          <a:prstGeom prst="rect">
            <a:avLst/>
          </a:prstGeom>
          <a:solidFill>
            <a:schemeClr val="accent5">
              <a:alpha val="84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429" tIns="45715" rIns="91429" bIns="45715" rtlCol="0" anchor="ctr"/>
          <a:lstStyle/>
          <a:p>
            <a:pPr algn="ctr" defTabSz="457167">
              <a:defRPr/>
            </a:pPr>
            <a:endParaRPr lang="en-US" sz="2800" b="1" i="1" kern="0">
              <a:solidFill>
                <a:srgbClr val="FFFF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4FA28A4-B9A3-C44B-8145-242E31550E5A}"/>
              </a:ext>
            </a:extLst>
          </p:cNvPr>
          <p:cNvSpPr/>
          <p:nvPr/>
        </p:nvSpPr>
        <p:spPr>
          <a:xfrm>
            <a:off x="2718464" y="2008582"/>
            <a:ext cx="2220272" cy="1665358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91429" tIns="45715" rIns="91429" bIns="45715" rtlCol="0" anchor="ctr"/>
          <a:lstStyle/>
          <a:p>
            <a:pPr algn="ctr"/>
            <a:r>
              <a:rPr lang="en-HK" sz="2400" b="1" i="1" dirty="0" err="1">
                <a:latin typeface="Calibri" panose="020F0502020204030204" pitchFamily="34" charset="0"/>
                <a:cs typeface="Calibri" panose="020F0502020204030204" pitchFamily="34" charset="0"/>
              </a:rPr>
              <a:t>Gromov</a:t>
            </a:r>
            <a:r>
              <a:rPr lang="en-HK" sz="2400" b="1" i="1" dirty="0">
                <a:latin typeface="Calibri" panose="020F0502020204030204" pitchFamily="34" charset="0"/>
                <a:cs typeface="Calibri" panose="020F0502020204030204" pitchFamily="34" charset="0"/>
              </a:rPr>
              <a:t> - Wasserstein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54C4FCA-D26A-D54B-886B-44893DD363CA}"/>
              </a:ext>
            </a:extLst>
          </p:cNvPr>
          <p:cNvSpPr txBox="1"/>
          <p:nvPr/>
        </p:nvSpPr>
        <p:spPr>
          <a:xfrm>
            <a:off x="432404" y="1244704"/>
            <a:ext cx="19209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167">
              <a:defRPr/>
            </a:pPr>
            <a:r>
              <a:rPr lang="en-US" sz="1400" b="1" kern="0" spc="3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AUTHORS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67997B8-67E4-2148-8113-A0E6F27B5B23}"/>
              </a:ext>
            </a:extLst>
          </p:cNvPr>
          <p:cNvSpPr txBox="1"/>
          <p:nvPr/>
        </p:nvSpPr>
        <p:spPr>
          <a:xfrm>
            <a:off x="2811905" y="1244704"/>
            <a:ext cx="20968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167">
              <a:defRPr/>
            </a:pPr>
            <a:r>
              <a:rPr lang="en-US" sz="1400" b="1" kern="0" spc="3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MAIN PROBLEM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440CE74-04CF-3941-84A1-88EF0952562E}"/>
              </a:ext>
            </a:extLst>
          </p:cNvPr>
          <p:cNvSpPr txBox="1"/>
          <p:nvPr/>
        </p:nvSpPr>
        <p:spPr>
          <a:xfrm>
            <a:off x="5727056" y="1244704"/>
            <a:ext cx="2777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167">
              <a:defRPr/>
            </a:pPr>
            <a:r>
              <a:rPr lang="en-US" sz="1400" b="1" kern="0" spc="3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POSSIBLE APPLICATION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E9BAAC8-D6E5-184F-8464-1245680F7B88}"/>
              </a:ext>
            </a:extLst>
          </p:cNvPr>
          <p:cNvSpPr txBox="1"/>
          <p:nvPr/>
        </p:nvSpPr>
        <p:spPr>
          <a:xfrm>
            <a:off x="9142690" y="1244704"/>
            <a:ext cx="26169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167">
              <a:defRPr/>
            </a:pPr>
            <a:r>
              <a:rPr lang="en-US" sz="1400" b="1" kern="0" spc="3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MAIN ALGORITHM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46DB59D-6145-0545-ADB6-10A82B91152F}"/>
              </a:ext>
            </a:extLst>
          </p:cNvPr>
          <p:cNvSpPr/>
          <p:nvPr/>
        </p:nvSpPr>
        <p:spPr>
          <a:xfrm>
            <a:off x="9118530" y="1708779"/>
            <a:ext cx="2773430" cy="1417718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429" tIns="45715" rIns="91429" bIns="45715" rtlCol="0" anchor="ctr"/>
          <a:lstStyle/>
          <a:p>
            <a:pPr algn="ctr" defTabSz="457167">
              <a:defRPr/>
            </a:pPr>
            <a:r>
              <a:rPr lang="en-US" sz="1600" u="sng" kern="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Gromov</a:t>
            </a:r>
            <a:r>
              <a:rPr lang="en-US" sz="1600" u="sng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-Wasserstein</a:t>
            </a:r>
          </a:p>
          <a:p>
            <a:pPr algn="ctr" defTabSz="457167">
              <a:defRPr/>
            </a:pPr>
            <a:r>
              <a:rPr lang="en-US" sz="1600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Intractable with exponentially increasing computational burden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A31D38C-D230-2843-90B9-195200FE0EF5}"/>
              </a:ext>
            </a:extLst>
          </p:cNvPr>
          <p:cNvSpPr/>
          <p:nvPr/>
        </p:nvSpPr>
        <p:spPr>
          <a:xfrm>
            <a:off x="300040" y="1708780"/>
            <a:ext cx="1955885" cy="4440166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429" tIns="45715" rIns="91429" bIns="45715" rtlCol="0" anchor="ctr"/>
          <a:lstStyle/>
          <a:p>
            <a:pPr algn="ctr" defTabSz="457167">
              <a:defRPr/>
            </a:pPr>
            <a:endParaRPr lang="en-US" sz="1600" kern="0" dirty="0">
              <a:solidFill>
                <a:schemeClr val="tx1">
                  <a:lumMod val="85000"/>
                  <a:lumOff val="1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7412478-1961-B748-B8F3-64ECDC306690}"/>
              </a:ext>
            </a:extLst>
          </p:cNvPr>
          <p:cNvSpPr/>
          <p:nvPr/>
        </p:nvSpPr>
        <p:spPr>
          <a:xfrm>
            <a:off x="2649395" y="4071618"/>
            <a:ext cx="2220272" cy="1665358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91429" tIns="45715" rIns="91429" bIns="45715" rtlCol="0" anchor="ctr"/>
          <a:lstStyle/>
          <a:p>
            <a:pPr algn="ctr"/>
            <a:r>
              <a:rPr lang="en-HK" sz="1600" b="1" i="1" dirty="0">
                <a:latin typeface="Calibri" panose="020F0502020204030204" pitchFamily="34" charset="0"/>
                <a:cs typeface="Calibri" panose="020F0502020204030204" pitchFamily="34" charset="0"/>
              </a:rPr>
              <a:t>Optimal transport problem that finds the assignment between 2 sets while preserving the pairwise distances as much as possible</a:t>
            </a:r>
          </a:p>
        </p:txBody>
      </p:sp>
      <p:pic>
        <p:nvPicPr>
          <p:cNvPr id="5" name="Picture 2" descr="Martin RYNER | PhD Student | KTH Royal Institute of Technology, Stockholm |  KTH | Research profile">
            <a:extLst>
              <a:ext uri="{FF2B5EF4-FFF2-40B4-BE49-F238E27FC236}">
                <a16:creationId xmlns:a16="http://schemas.microsoft.com/office/drawing/2014/main" id="{65919F9D-CD77-D024-B19F-BB99522821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962" y="1830113"/>
            <a:ext cx="1104041" cy="1104041"/>
          </a:xfrm>
          <a:prstGeom prst="rect">
            <a:avLst/>
          </a:prstGeom>
          <a:noFill/>
          <a:effectLst>
            <a:outerShdw blurRad="105977" dist="76471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KTH | Jan Kronqvist">
            <a:extLst>
              <a:ext uri="{FF2B5EF4-FFF2-40B4-BE49-F238E27FC236}">
                <a16:creationId xmlns:a16="http://schemas.microsoft.com/office/drawing/2014/main" id="{16F2C5C9-E3AF-1B03-FF13-C86E61C7AD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962" y="3276991"/>
            <a:ext cx="1104041" cy="1104041"/>
          </a:xfrm>
          <a:prstGeom prst="rect">
            <a:avLst/>
          </a:prstGeom>
          <a:noFill/>
          <a:effectLst>
            <a:outerShdw blurRad="101600" dist="762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Johan Karlsson — Digital Futures">
            <a:extLst>
              <a:ext uri="{FF2B5EF4-FFF2-40B4-BE49-F238E27FC236}">
                <a16:creationId xmlns:a16="http://schemas.microsoft.com/office/drawing/2014/main" id="{3F3B2EBB-0ECE-E5B3-A35F-7B1A464BD5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962" y="4734028"/>
            <a:ext cx="1104041" cy="1104041"/>
          </a:xfrm>
          <a:prstGeom prst="rect">
            <a:avLst/>
          </a:prstGeom>
          <a:noFill/>
          <a:effectLst>
            <a:outerShdw blurRad="101600" dist="762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rapezoid 24">
            <a:extLst>
              <a:ext uri="{FF2B5EF4-FFF2-40B4-BE49-F238E27FC236}">
                <a16:creationId xmlns:a16="http://schemas.microsoft.com/office/drawing/2014/main" id="{AAE8716F-1DC2-DD97-97F3-FE38E59DA898}"/>
              </a:ext>
            </a:extLst>
          </p:cNvPr>
          <p:cNvSpPr/>
          <p:nvPr/>
        </p:nvSpPr>
        <p:spPr>
          <a:xfrm flipH="1" flipV="1">
            <a:off x="5323098" y="1708779"/>
            <a:ext cx="3579751" cy="216579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 dirty="0">
              <a:solidFill>
                <a:schemeClr val="tx1"/>
              </a:solidFill>
              <a:latin typeface="Product Sans" panose="020B0403030502040203" pitchFamily="34" charset="0"/>
            </a:endParaRPr>
          </a:p>
        </p:txBody>
      </p:sp>
      <p:sp>
        <p:nvSpPr>
          <p:cNvPr id="10" name="Arrow: Right 30">
            <a:extLst>
              <a:ext uri="{FF2B5EF4-FFF2-40B4-BE49-F238E27FC236}">
                <a16:creationId xmlns:a16="http://schemas.microsoft.com/office/drawing/2014/main" id="{EC20CC4D-B8C3-ECAC-649E-94E221CBACB6}"/>
              </a:ext>
            </a:extLst>
          </p:cNvPr>
          <p:cNvSpPr/>
          <p:nvPr/>
        </p:nvSpPr>
        <p:spPr>
          <a:xfrm>
            <a:off x="4996495" y="2583173"/>
            <a:ext cx="653208" cy="350981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>
              <a:solidFill>
                <a:schemeClr val="tx1"/>
              </a:solidFill>
              <a:latin typeface="Product Sans" panose="020B0403030502040203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F09A24B-E5B7-B4C4-D181-3795A031428A}"/>
              </a:ext>
            </a:extLst>
          </p:cNvPr>
          <p:cNvSpPr/>
          <p:nvPr/>
        </p:nvSpPr>
        <p:spPr>
          <a:xfrm>
            <a:off x="5706181" y="2457450"/>
            <a:ext cx="2997081" cy="16142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GWIL</a:t>
            </a:r>
            <a:endParaRPr lang="en-HK" sz="20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altLang="zh-CN" sz="5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6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Gromov</a:t>
            </a:r>
            <a:r>
              <a:rPr lang="en-US" sz="1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-Wasserstein Imitation Learning</a:t>
            </a:r>
            <a:endParaRPr lang="en-HK" sz="16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Trapezoid 24">
            <a:extLst>
              <a:ext uri="{FF2B5EF4-FFF2-40B4-BE49-F238E27FC236}">
                <a16:creationId xmlns:a16="http://schemas.microsoft.com/office/drawing/2014/main" id="{19F39697-F5FC-64C8-3B88-B9646CC7CF06}"/>
              </a:ext>
            </a:extLst>
          </p:cNvPr>
          <p:cNvSpPr/>
          <p:nvPr/>
        </p:nvSpPr>
        <p:spPr>
          <a:xfrm flipH="1" flipV="1">
            <a:off x="5323097" y="3996632"/>
            <a:ext cx="3579751" cy="216579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>
              <a:solidFill>
                <a:schemeClr val="tx1"/>
              </a:solidFill>
              <a:latin typeface="Product Sans" panose="020B0403030502040203" pitchFamily="34" charset="0"/>
            </a:endParaRPr>
          </a:p>
        </p:txBody>
      </p:sp>
      <p:sp>
        <p:nvSpPr>
          <p:cNvPr id="13" name="Arrow: Right 30">
            <a:extLst>
              <a:ext uri="{FF2B5EF4-FFF2-40B4-BE49-F238E27FC236}">
                <a16:creationId xmlns:a16="http://schemas.microsoft.com/office/drawing/2014/main" id="{BE75AE23-54C6-FE97-1CBC-BC1303DF4F83}"/>
              </a:ext>
            </a:extLst>
          </p:cNvPr>
          <p:cNvSpPr/>
          <p:nvPr/>
        </p:nvSpPr>
        <p:spPr>
          <a:xfrm>
            <a:off x="4996494" y="4871026"/>
            <a:ext cx="653208" cy="350981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>
              <a:solidFill>
                <a:schemeClr val="tx1"/>
              </a:solidFill>
              <a:latin typeface="Product Sans" panose="020B0403030502040203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2816ED3-159E-6A8A-6A75-050F6293CDF5}"/>
              </a:ext>
            </a:extLst>
          </p:cNvPr>
          <p:cNvSpPr/>
          <p:nvPr/>
        </p:nvSpPr>
        <p:spPr>
          <a:xfrm>
            <a:off x="5594250" y="5046516"/>
            <a:ext cx="3101268" cy="10954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SCOT</a:t>
            </a:r>
            <a:endParaRPr lang="en-HK" sz="20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altLang="zh-CN" sz="5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zh-CN" sz="1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Single Cell Alignment with Optimal Transport</a:t>
            </a:r>
            <a:endParaRPr lang="en-HK" sz="16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B9773AFC-6FD5-7AC4-30FD-718845514D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5048" y="1833320"/>
            <a:ext cx="2821585" cy="925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 descr="The Unbalanced Gromov Wasserstein Distance: Conic Formulation and  Relaxation | Papers With Code">
            <a:extLst>
              <a:ext uri="{FF2B5EF4-FFF2-40B4-BE49-F238E27FC236}">
                <a16:creationId xmlns:a16="http://schemas.microsoft.com/office/drawing/2014/main" id="{BA73AC67-19E2-4D22-9856-9BC6F967F8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1352" y="4071618"/>
            <a:ext cx="3101269" cy="1007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A528AA7E-7879-6F81-3DC2-7369010A1D8C}"/>
              </a:ext>
            </a:extLst>
          </p:cNvPr>
          <p:cNvSpPr/>
          <p:nvPr/>
        </p:nvSpPr>
        <p:spPr>
          <a:xfrm>
            <a:off x="9083773" y="3264596"/>
            <a:ext cx="2773430" cy="1417718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429" tIns="45715" rIns="91429" bIns="45715" rtlCol="0" anchor="ctr"/>
          <a:lstStyle/>
          <a:p>
            <a:pPr algn="ctr" defTabSz="457167">
              <a:defRPr/>
            </a:pPr>
            <a:r>
              <a:rPr lang="en-US" sz="1600" u="sng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Quadratic Assignment Problem (QAP)</a:t>
            </a:r>
          </a:p>
          <a:p>
            <a:pPr algn="ctr" defTabSz="457167">
              <a:defRPr/>
            </a:pPr>
            <a:r>
              <a:rPr lang="en-US" sz="1600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NP-Hard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7984C80-90BA-CC66-44BE-107E301B9064}"/>
              </a:ext>
            </a:extLst>
          </p:cNvPr>
          <p:cNvSpPr/>
          <p:nvPr/>
        </p:nvSpPr>
        <p:spPr>
          <a:xfrm>
            <a:off x="9083773" y="4815745"/>
            <a:ext cx="2773430" cy="1417718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429" tIns="45715" rIns="91429" bIns="45715" rtlCol="0" anchor="ctr"/>
          <a:lstStyle/>
          <a:p>
            <a:pPr algn="ctr" defTabSz="457167">
              <a:defRPr/>
            </a:pPr>
            <a:r>
              <a:rPr lang="en-US" sz="1600" u="sng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Low-Rank QAP</a:t>
            </a:r>
          </a:p>
          <a:p>
            <a:pPr algn="ctr" defTabSz="457167">
              <a:defRPr/>
            </a:pPr>
            <a:r>
              <a:rPr lang="en-US" sz="1600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Cutting Plane Algorithm</a:t>
            </a:r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514FAFE6-959D-2296-9BAB-66503BDD72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9566753"/>
              </p:ext>
            </p:extLst>
          </p:nvPr>
        </p:nvGraphicFramePr>
        <p:xfrm>
          <a:off x="1073087" y="6425446"/>
          <a:ext cx="10091624" cy="2819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29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229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229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2290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94310">
                <a:tc>
                  <a:txBody>
                    <a:bodyPr/>
                    <a:lstStyle/>
                    <a:p>
                      <a:pPr algn="ctr"/>
                      <a:r>
                        <a:rPr lang="en-US" sz="1400" b="1" i="0" dirty="0">
                          <a:solidFill>
                            <a:schemeClr val="accent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Introduction</a:t>
                      </a:r>
                    </a:p>
                  </a:txBody>
                  <a:tcPr marL="84406" marR="84406" marT="34290" marB="34290" anchor="ctr">
                    <a:lnL w="6350" cap="flat" cmpd="sng" algn="ctr">
                      <a:solidFill>
                        <a:srgbClr val="2428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428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solidFill>
                            <a:srgbClr val="A5A5A5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Algorithm</a:t>
                      </a:r>
                    </a:p>
                  </a:txBody>
                  <a:tcPr marL="84406" marR="84406" marT="34290" marB="34290" anchor="ctr">
                    <a:lnL w="6350" cap="flat" cmpd="sng" algn="ctr">
                      <a:solidFill>
                        <a:srgbClr val="2428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428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solidFill>
                            <a:srgbClr val="A5A5A5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Experiment</a:t>
                      </a:r>
                    </a:p>
                  </a:txBody>
                  <a:tcPr marL="84406" marR="84406" marT="34290" marB="34290" anchor="ctr">
                    <a:lnL w="6350" cap="flat" cmpd="sng" algn="ctr">
                      <a:solidFill>
                        <a:srgbClr val="2428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428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solidFill>
                            <a:srgbClr val="A5A5A5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New Development</a:t>
                      </a:r>
                    </a:p>
                  </a:txBody>
                  <a:tcPr marL="84406" marR="84406" marT="34290" marB="34290" anchor="ctr">
                    <a:lnL w="6350" cap="flat" cmpd="sng" algn="ctr">
                      <a:solidFill>
                        <a:srgbClr val="2428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428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4BC3DEA8-FBE4-1BFA-2780-E6E61C322D8B}"/>
              </a:ext>
            </a:extLst>
          </p:cNvPr>
          <p:cNvSpPr txBox="1"/>
          <p:nvPr/>
        </p:nvSpPr>
        <p:spPr>
          <a:xfrm>
            <a:off x="725962" y="2955185"/>
            <a:ext cx="1104041" cy="26161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sz="105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Martin </a:t>
            </a:r>
            <a:r>
              <a:rPr lang="en-US" sz="105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Ryner</a:t>
            </a:r>
            <a:endParaRPr lang="en-US" sz="105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B6351F0-875D-A192-45EE-634ECF22C58E}"/>
              </a:ext>
            </a:extLst>
          </p:cNvPr>
          <p:cNvSpPr txBox="1"/>
          <p:nvPr/>
        </p:nvSpPr>
        <p:spPr>
          <a:xfrm>
            <a:off x="725962" y="4418585"/>
            <a:ext cx="1104041" cy="26161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sz="105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Jan </a:t>
            </a:r>
            <a:r>
              <a:rPr lang="en-US" sz="105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Kronqvist</a:t>
            </a:r>
            <a:endParaRPr lang="en-US" sz="105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B4DD16E-6BB3-8052-C61D-F4743581F421}"/>
              </a:ext>
            </a:extLst>
          </p:cNvPr>
          <p:cNvSpPr txBox="1"/>
          <p:nvPr/>
        </p:nvSpPr>
        <p:spPr>
          <a:xfrm>
            <a:off x="703529" y="5870157"/>
            <a:ext cx="1104041" cy="26161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sz="105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Johan Karlsson</a:t>
            </a:r>
            <a:endParaRPr lang="en-US" sz="105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2837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185E481-8A80-425A-832C-569C847F7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Proof of Proposition 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3596BB-7513-47FC-9D3E-154F138AFE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CF3C0EB-16EB-5D4D-A756-D022B93CAFFC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20DC6BE9-287C-44DC-A3F3-1A24DF57743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HK" dirty="0"/>
              <a:t>Appendix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CB0242D-69FD-4AE8-B441-FC3D6C40E368}"/>
              </a:ext>
            </a:extLst>
          </p:cNvPr>
          <p:cNvGrpSpPr/>
          <p:nvPr/>
        </p:nvGrpSpPr>
        <p:grpSpPr>
          <a:xfrm>
            <a:off x="419380" y="942685"/>
            <a:ext cx="11343834" cy="376041"/>
            <a:chOff x="533400" y="1316950"/>
            <a:chExt cx="12864971" cy="376041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7575E89-8B5B-40C2-9032-6D0131C9AA26}"/>
                </a:ext>
              </a:extLst>
            </p:cNvPr>
            <p:cNvCxnSpPr>
              <a:cxnSpLocks/>
            </p:cNvCxnSpPr>
            <p:nvPr/>
          </p:nvCxnSpPr>
          <p:spPr>
            <a:xfrm>
              <a:off x="533400" y="1689100"/>
              <a:ext cx="12864971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6CC6EA1-B974-4450-B0EB-E68B68EF2911}"/>
                </a:ext>
              </a:extLst>
            </p:cNvPr>
            <p:cNvSpPr/>
            <p:nvPr/>
          </p:nvSpPr>
          <p:spPr>
            <a:xfrm>
              <a:off x="533400" y="1316950"/>
              <a:ext cx="4997520" cy="37604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HK" dirty="0">
                  <a:solidFill>
                    <a:schemeClr val="tx1"/>
                  </a:solidFill>
                </a:rPr>
                <a:t>Proof</a:t>
              </a:r>
            </a:p>
          </p:txBody>
        </p:sp>
      </p:grpSp>
      <p:pic>
        <p:nvPicPr>
          <p:cNvPr id="33" name="Picture 2" descr="image">
            <a:extLst>
              <a:ext uri="{FF2B5EF4-FFF2-40B4-BE49-F238E27FC236}">
                <a16:creationId xmlns:a16="http://schemas.microsoft.com/office/drawing/2014/main" id="{A2EDD598-C95F-89C5-42C2-4DD51765B1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4077" y="1588839"/>
            <a:ext cx="6912117" cy="4202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ADB7529A-B60B-0DFF-437C-3EE96B8B0B0E}"/>
              </a:ext>
            </a:extLst>
          </p:cNvPr>
          <p:cNvSpPr/>
          <p:nvPr/>
        </p:nvSpPr>
        <p:spPr>
          <a:xfrm>
            <a:off x="743919" y="6389761"/>
            <a:ext cx="10578836" cy="3651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1457822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269142-8002-A588-3915-50794F4361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820F452-97C1-46FD-A491-777DF3203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Proof of Theorem 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3E5CE4-BD31-EB8C-5CC0-CF462A592F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CF3C0EB-16EB-5D4D-A756-D022B93CAFFC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F09CA7F2-411F-DC6F-21B8-5B517C3D32D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HK" dirty="0"/>
              <a:t>Appendix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CB6A822-30C9-2FAB-124D-47C2EE891DDC}"/>
              </a:ext>
            </a:extLst>
          </p:cNvPr>
          <p:cNvGrpSpPr/>
          <p:nvPr/>
        </p:nvGrpSpPr>
        <p:grpSpPr>
          <a:xfrm>
            <a:off x="419380" y="942686"/>
            <a:ext cx="11772620" cy="372149"/>
            <a:chOff x="533400" y="1316951"/>
            <a:chExt cx="13351255" cy="372149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4BE48854-0C47-3400-2613-FB798BB03E93}"/>
                </a:ext>
              </a:extLst>
            </p:cNvPr>
            <p:cNvCxnSpPr>
              <a:cxnSpLocks/>
            </p:cNvCxnSpPr>
            <p:nvPr/>
          </p:nvCxnSpPr>
          <p:spPr>
            <a:xfrm>
              <a:off x="533400" y="1689100"/>
              <a:ext cx="12864971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9413190-F27A-1553-3546-D095A5AE94D5}"/>
                </a:ext>
              </a:extLst>
            </p:cNvPr>
            <p:cNvSpPr/>
            <p:nvPr/>
          </p:nvSpPr>
          <p:spPr>
            <a:xfrm>
              <a:off x="533400" y="1316951"/>
              <a:ext cx="13351255" cy="36512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r>
                <a:rPr lang="en-HK" dirty="0">
                  <a:solidFill>
                    <a:schemeClr val="tx1"/>
                  </a:solidFill>
                </a:rPr>
                <a:t>The gap between the upper bound and lower bound in this algorithm will converge to 0 (if the tolerance is </a:t>
              </a:r>
              <a:r>
                <a:rPr lang="el-GR" dirty="0">
                  <a:solidFill>
                    <a:schemeClr val="tx1"/>
                  </a:solidFill>
                </a:rPr>
                <a:t>ϵ = 0)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F0F7CF6-83E7-72B7-FFC8-0B244AD68E08}"/>
                  </a:ext>
                </a:extLst>
              </p:cNvPr>
              <p:cNvSpPr txBox="1"/>
              <p:nvPr/>
            </p:nvSpPr>
            <p:spPr>
              <a:xfrm>
                <a:off x="427166" y="1447964"/>
                <a:ext cx="8225961" cy="6819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Let (</a:t>
                </a:r>
                <a:r>
                  <a:rPr lang="en-US" dirty="0" err="1">
                    <a:solidFill>
                      <a:schemeClr val="tx1"/>
                    </a:solidFill>
                  </a:rPr>
                  <a:t>w</a:t>
                </a:r>
                <a:r>
                  <a:rPr lang="en-US" baseline="-25000" dirty="0" err="1">
                    <a:solidFill>
                      <a:schemeClr val="tx1"/>
                    </a:solidFill>
                  </a:rPr>
                  <a:t>N</a:t>
                </a:r>
                <a:r>
                  <a:rPr lang="en-US" dirty="0">
                    <a:solidFill>
                      <a:schemeClr val="tx1"/>
                    </a:solidFill>
                  </a:rPr>
                  <a:t>, W</a:t>
                </a:r>
                <a:r>
                  <a:rPr lang="en-US" baseline="-25000" dirty="0">
                    <a:solidFill>
                      <a:schemeClr val="tx1"/>
                    </a:solidFill>
                  </a:rPr>
                  <a:t>N</a:t>
                </a:r>
                <a:r>
                  <a:rPr lang="en-US" dirty="0">
                    <a:solidFill>
                      <a:schemeClr val="tx1"/>
                    </a:solidFill>
                  </a:rPr>
                  <a:t>) = optimal solution to (7)</a:t>
                </a:r>
              </a:p>
              <a:p>
                <a:r>
                  <a:rPr lang="en-US" dirty="0"/>
                  <a:t>𝚪</a:t>
                </a:r>
                <a:r>
                  <a:rPr lang="en-US" baseline="-25000" dirty="0"/>
                  <a:t>N</a:t>
                </a:r>
                <a:r>
                  <a:rPr lang="en-US" dirty="0"/>
                  <a:t> = optimal solution to (9) with corresponding points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=(</m:t>
                    </m:r>
                    <m:d>
                      <m:dPr>
                        <m:begChr m:val="⟨"/>
                        <m:endChr m:val="⟩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nor/>
                          </m:rPr>
                          <a:rPr lang="en-US" dirty="0"/>
                          <m:t>𝚪</m:t>
                        </m:r>
                        <m:r>
                          <m:rPr>
                            <m:nor/>
                          </m:rPr>
                          <a:rPr lang="en-US" baseline="-25000" dirty="0"/>
                          <m:t>N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nor/>
                              </m:rPr>
                              <a:rPr lang="en-US" dirty="0"/>
                              <m:t>𝚪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F0F7CF6-83E7-72B7-FFC8-0B244AD68E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166" y="1447964"/>
                <a:ext cx="8225961" cy="681982"/>
              </a:xfrm>
              <a:prstGeom prst="rect">
                <a:avLst/>
              </a:prstGeom>
              <a:blipFill>
                <a:blip r:embed="rId2"/>
                <a:stretch>
                  <a:fillRect l="-616" t="-5556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>
            <a:extLst>
              <a:ext uri="{FF2B5EF4-FFF2-40B4-BE49-F238E27FC236}">
                <a16:creationId xmlns:a16="http://schemas.microsoft.com/office/drawing/2014/main" id="{E79B6253-E273-92C9-77F1-7CE12AE5A9DB}"/>
              </a:ext>
            </a:extLst>
          </p:cNvPr>
          <p:cNvSpPr/>
          <p:nvPr/>
        </p:nvSpPr>
        <p:spPr>
          <a:xfrm>
            <a:off x="5628510" y="2992265"/>
            <a:ext cx="6134704" cy="2242078"/>
          </a:xfrm>
          <a:prstGeom prst="rect">
            <a:avLst/>
          </a:prstGeom>
          <a:solidFill>
            <a:srgbClr val="DCE6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HK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9C9B273-45C7-D9FD-A71A-4B4B60EEA56A}"/>
                  </a:ext>
                </a:extLst>
              </p:cNvPr>
              <p:cNvSpPr txBox="1"/>
              <p:nvPr/>
            </p:nvSpPr>
            <p:spPr>
              <a:xfrm>
                <a:off x="1325333" y="2177155"/>
                <a:ext cx="9531928" cy="7727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dirty="0"/>
                            <m:t>𝜖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𝑈𝐵𝑜𝑢𝑛𝑑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𝐿𝐵𝑜𝑢𝑛𝑑</m:t>
                      </m:r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dirty="0"/>
                            <m:t>𝜖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r>
                        <a:rPr lang="en-US" i="1" dirty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  <a:sym typeface="Wingdings" pitchFamily="2" charset="2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i="1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sym typeface="Wingdings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sym typeface="Wingdings" pitchFamily="2" charset="2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sym typeface="Wingdings" pitchFamily="2" charset="2"/>
                                    </a:rPr>
                                    <m:t>𝑁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𝐹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2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  <a:sym typeface="Wingdings" pitchFamily="2" charset="2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sym typeface="Wingdings" pitchFamily="2" charset="2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𝑁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sym typeface="Wingdings" pitchFamily="2" charset="2"/>
                        </a:rPr>
                        <m:t>−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  <a:sym typeface="Wingdings" pitchFamily="2" charset="2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i="1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</m:acc>
                            </m:e>
                          </m:d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𝐹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2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  <a:sym typeface="Wingdings" pitchFamily="2" charset="2"/>
                        </a:rPr>
                        <m:t>−</m:t>
                      </m:r>
                      <m:acc>
                        <m:accPr>
                          <m:chr m:val="̂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9C9B273-45C7-D9FD-A71A-4B4B60EEA5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5333" y="2177155"/>
                <a:ext cx="9531928" cy="77277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7F5073A9-60F8-C385-30EA-BAAA55131C7A}"/>
              </a:ext>
            </a:extLst>
          </p:cNvPr>
          <p:cNvGrpSpPr/>
          <p:nvPr/>
        </p:nvGrpSpPr>
        <p:grpSpPr>
          <a:xfrm>
            <a:off x="306325" y="3767460"/>
            <a:ext cx="5340350" cy="928746"/>
            <a:chOff x="1108363" y="5140036"/>
            <a:chExt cx="6878087" cy="1054089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730861D-B476-1688-1B05-9BD595731141}"/>
                </a:ext>
              </a:extLst>
            </p:cNvPr>
            <p:cNvSpPr txBox="1"/>
            <p:nvPr/>
          </p:nvSpPr>
          <p:spPr>
            <a:xfrm>
              <a:off x="1108363" y="5140036"/>
              <a:ext cx="6878087" cy="1047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The new constraint is 			</a:t>
              </a:r>
            </a:p>
            <a:p>
              <a:r>
                <a:rPr lang="en-US" dirty="0"/>
                <a:t>		</a:t>
              </a:r>
            </a:p>
            <a:p>
              <a:r>
                <a:rPr lang="en-US" dirty="0"/>
                <a:t>Where 		       and </a:t>
              </a:r>
            </a:p>
          </p:txBody>
        </p:sp>
        <p:pic>
          <p:nvPicPr>
            <p:cNvPr id="8" name="Picture 2" descr="⟨ZN+1, W⟩ + w ≤ βN+1">
              <a:extLst>
                <a:ext uri="{FF2B5EF4-FFF2-40B4-BE49-F238E27FC236}">
                  <a16:creationId xmlns:a16="http://schemas.microsoft.com/office/drawing/2014/main" id="{75E99398-4D19-5CB3-DC55-7C6ABEE2398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85937" y="5155551"/>
              <a:ext cx="3503651" cy="3538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85C3FC6-08FA-21E9-A4F9-63C35394DE6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688031" y="5749625"/>
              <a:ext cx="2857500" cy="444500"/>
            </a:xfrm>
            <a:prstGeom prst="rect">
              <a:avLst/>
            </a:prstGeom>
          </p:spPr>
        </p:pic>
        <p:pic>
          <p:nvPicPr>
            <p:cNvPr id="10" name="Picture 8" descr=" ZN+1 = 2WN">
              <a:extLst>
                <a:ext uri="{FF2B5EF4-FFF2-40B4-BE49-F238E27FC236}">
                  <a16:creationId xmlns:a16="http://schemas.microsoft.com/office/drawing/2014/main" id="{88F7640C-753C-11DF-F0A3-0E35C16FD8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3575" y="5876710"/>
              <a:ext cx="1485900" cy="2349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67D2A40-F46E-A09A-8B2A-2F029747CC18}"/>
              </a:ext>
            </a:extLst>
          </p:cNvPr>
          <p:cNvGrpSpPr/>
          <p:nvPr/>
        </p:nvGrpSpPr>
        <p:grpSpPr>
          <a:xfrm>
            <a:off x="5834604" y="3112827"/>
            <a:ext cx="5637046" cy="1853731"/>
            <a:chOff x="1976856" y="3142119"/>
            <a:chExt cx="8188052" cy="2692624"/>
          </a:xfrm>
        </p:grpSpPr>
        <p:pic>
          <p:nvPicPr>
            <p:cNvPr id="12" name="Picture 6">
              <a:extLst>
                <a:ext uri="{FF2B5EF4-FFF2-40B4-BE49-F238E27FC236}">
                  <a16:creationId xmlns:a16="http://schemas.microsoft.com/office/drawing/2014/main" id="{BCEEFC66-A9F1-2E35-76CC-35F94B6098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76856" y="3700305"/>
              <a:ext cx="8188052" cy="21344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8">
              <a:extLst>
                <a:ext uri="{FF2B5EF4-FFF2-40B4-BE49-F238E27FC236}">
                  <a16:creationId xmlns:a16="http://schemas.microsoft.com/office/drawing/2014/main" id="{D04AA5D7-DD2C-3011-50F5-3AAEB100B86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65542" y="3142119"/>
              <a:ext cx="5120630" cy="5447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B5972C9-57D1-0F8F-6665-E343D21EFC34}"/>
                  </a:ext>
                </a:extLst>
              </p:cNvPr>
              <p:cNvSpPr txBox="1"/>
              <p:nvPr/>
            </p:nvSpPr>
            <p:spPr>
              <a:xfrm>
                <a:off x="1679480" y="5503280"/>
                <a:ext cx="8823634" cy="7213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𝜖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1+4</m:t>
                              </m:r>
                              <m:func>
                                <m:func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max</m:t>
                                  </m:r>
                                </m:fName>
                                <m:e>
                                  <m:d>
                                    <m:dPr>
                                      <m:begChr m:val="{"/>
                                      <m:endChr m:val="|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d>
                                            <m:dPr>
                                              <m:begChr m:val="‖"/>
                                              <m:endChr m:val="‖"/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𝑊</m:t>
                                              </m:r>
                                            </m:e>
                                          </m:d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𝐹</m:t>
                                          </m:r>
                                        </m:sub>
                                        <m:sup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𝑊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∈(8)})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1/2</m:t>
                              </m:r>
                            </m:sup>
                          </m:sSup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𝑁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𝑁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𝐹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1/2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B5972C9-57D1-0F8F-6665-E343D21EFC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9480" y="5503280"/>
                <a:ext cx="8823634" cy="721351"/>
              </a:xfrm>
              <a:prstGeom prst="rect">
                <a:avLst/>
              </a:prstGeom>
              <a:blipFill>
                <a:blip r:embed="rId9"/>
                <a:stretch>
                  <a:fillRect l="-431" b="-189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>
            <a:extLst>
              <a:ext uri="{FF2B5EF4-FFF2-40B4-BE49-F238E27FC236}">
                <a16:creationId xmlns:a16="http://schemas.microsoft.com/office/drawing/2014/main" id="{4CF69179-3BB8-FFE0-1A4A-2F495C7FDD0A}"/>
              </a:ext>
            </a:extLst>
          </p:cNvPr>
          <p:cNvSpPr/>
          <p:nvPr/>
        </p:nvSpPr>
        <p:spPr>
          <a:xfrm>
            <a:off x="743919" y="6389761"/>
            <a:ext cx="10578836" cy="3651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2024971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70AE7F-B3AB-A670-69EC-B19866808D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65701-B1F3-E499-F9F5-58E9044A8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Gromov</a:t>
            </a:r>
            <a:r>
              <a:rPr lang="en-US" dirty="0"/>
              <a:t>-Wasserstein </a:t>
            </a:r>
            <a:r>
              <a:rPr lang="en-US" dirty="0">
                <a:sym typeface="Wingdings" pitchFamily="2" charset="2"/>
              </a:rPr>
              <a:t> QAP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065BB22-A38C-EEC3-ACC7-7DA57C73E0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CF3C0EB-16EB-5D4D-A756-D022B93CAFFC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7EC0D4-F80C-FAAD-6C16-1FE2F30E568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Introduction - Problem Set Up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70B6EEBA-663C-AD28-B549-A174C74153E0}"/>
              </a:ext>
            </a:extLst>
          </p:cNvPr>
          <p:cNvGrpSpPr/>
          <p:nvPr/>
        </p:nvGrpSpPr>
        <p:grpSpPr>
          <a:xfrm>
            <a:off x="415989" y="906206"/>
            <a:ext cx="11360014" cy="384474"/>
            <a:chOff x="386059" y="1018169"/>
            <a:chExt cx="11360014" cy="384474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131C7B4-CE72-59C8-BD7E-CCD3C237F3F2}"/>
                </a:ext>
              </a:extLst>
            </p:cNvPr>
            <p:cNvCxnSpPr>
              <a:cxnSpLocks/>
            </p:cNvCxnSpPr>
            <p:nvPr/>
          </p:nvCxnSpPr>
          <p:spPr>
            <a:xfrm>
              <a:off x="412605" y="1402643"/>
              <a:ext cx="11215458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3472372E-B34D-37F1-55EF-B7A79F1AA90D}"/>
                    </a:ext>
                  </a:extLst>
                </p:cNvPr>
                <p:cNvSpPr txBox="1"/>
                <p:nvPr/>
              </p:nvSpPr>
              <p:spPr>
                <a:xfrm>
                  <a:off x="386059" y="1018169"/>
                  <a:ext cx="1136001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i="1" dirty="0"/>
                    <a:t>Let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</m:oMath>
                  </a14:m>
                  <a:r>
                    <a:rPr lang="en-US" i="1" dirty="0"/>
                    <a:t> and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𝑌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en-US" i="1" dirty="0"/>
                    <a:t>be 2 sets of points. The problem is to find an assignment </a:t>
                  </a:r>
                  <a14:m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</m:oMath>
                  </a14:m>
                  <a:r>
                    <a:rPr lang="en-US" i="1" dirty="0"/>
                    <a:t> that minimizes this:</a:t>
                  </a:r>
                  <a:endParaRPr lang="en-US" i="1" dirty="0">
                    <a:latin typeface="Calibri Light" panose="020F0302020204030204" pitchFamily="34" charset="0"/>
                    <a:cs typeface="Calibri Light" panose="020F0302020204030204" pitchFamily="34" charset="0"/>
                  </a:endParaRPr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3472372E-B34D-37F1-55EF-B7A79F1AA90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6059" y="1018169"/>
                  <a:ext cx="11360014" cy="369332"/>
                </a:xfrm>
                <a:prstGeom prst="rect">
                  <a:avLst/>
                </a:prstGeom>
                <a:blipFill>
                  <a:blip r:embed="rId3"/>
                  <a:stretch>
                    <a:fillRect t="-6667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0206158E-8464-F0E5-2B39-8A64F4D88941}"/>
              </a:ext>
            </a:extLst>
          </p:cNvPr>
          <p:cNvSpPr/>
          <p:nvPr/>
        </p:nvSpPr>
        <p:spPr>
          <a:xfrm>
            <a:off x="300038" y="5662862"/>
            <a:ext cx="11591925" cy="614118"/>
          </a:xfrm>
          <a:prstGeom prst="rect">
            <a:avLst/>
          </a:prstGeom>
          <a:solidFill>
            <a:srgbClr val="C23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/>
              <a:t>Where </a:t>
            </a:r>
            <a:r>
              <a:rPr lang="en-US" i="1" dirty="0" err="1"/>
              <a:t>Cx</a:t>
            </a:r>
            <a:r>
              <a:rPr lang="en-US" i="1" dirty="0"/>
              <a:t> and Cy are the Euclidean distance matrix, so they are positive definite and low-rank matrices</a:t>
            </a:r>
          </a:p>
          <a:p>
            <a:pPr algn="ctr"/>
            <a:r>
              <a:rPr lang="en-US" dirty="0"/>
              <a:t>This problem is a QAP of rank </a:t>
            </a:r>
            <a:r>
              <a:rPr lang="en-US" b="1" dirty="0"/>
              <a:t>(𝑙</a:t>
            </a:r>
            <a:r>
              <a:rPr lang="en-US" b="1" baseline="-25000" dirty="0"/>
              <a:t>𝑥</a:t>
            </a:r>
            <a:r>
              <a:rPr lang="en-US" b="1" dirty="0"/>
              <a:t>+2)(𝑙</a:t>
            </a:r>
            <a:r>
              <a:rPr lang="en-US" b="1" baseline="-25000" dirty="0"/>
              <a:t>𝑦</a:t>
            </a:r>
            <a:r>
              <a:rPr lang="en-US" b="1" dirty="0"/>
              <a:t>+2)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B634172E-7A4E-FE51-4633-699F6B7E9950}"/>
              </a:ext>
            </a:extLst>
          </p:cNvPr>
          <p:cNvGrpSpPr/>
          <p:nvPr/>
        </p:nvGrpSpPr>
        <p:grpSpPr>
          <a:xfrm>
            <a:off x="1162373" y="1438291"/>
            <a:ext cx="10387702" cy="1630363"/>
            <a:chOff x="1162373" y="1500283"/>
            <a:chExt cx="10387702" cy="1630363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009ACEA-0C42-FF45-F472-63CAA16B849F}"/>
                </a:ext>
              </a:extLst>
            </p:cNvPr>
            <p:cNvSpPr/>
            <p:nvPr/>
          </p:nvSpPr>
          <p:spPr>
            <a:xfrm>
              <a:off x="1162373" y="1500283"/>
              <a:ext cx="10387702" cy="1194434"/>
            </a:xfrm>
            <a:prstGeom prst="rect">
              <a:avLst/>
            </a:prstGeom>
            <a:solidFill>
              <a:srgbClr val="DBDBDB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Subtitle 3">
                  <a:extLst>
                    <a:ext uri="{FF2B5EF4-FFF2-40B4-BE49-F238E27FC236}">
                      <a16:creationId xmlns:a16="http://schemas.microsoft.com/office/drawing/2014/main" id="{6A5D3A75-82F8-0D3E-EE68-CF8F852A0A85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2151568" y="1601040"/>
                  <a:ext cx="7888856" cy="1529606"/>
                </a:xfrm>
                <a:prstGeom prst="rect">
                  <a:avLst/>
                </a:prstGeom>
              </p:spPr>
              <p:txBody>
                <a:bodyPr/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/>
                    <a:buChar char="•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sz="24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min</m:t>
                                </m:r>
                              </m:e>
                              <m:lim>
                                <m:r>
                                  <m:rPr>
                                    <m:sty m:val="p"/>
                                  </m:rPr>
                                  <a:rPr lang="el-GR" sz="24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Γ</m:t>
                                </m:r>
                                <m:r>
                                  <a:rPr lang="el-GR" sz="24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sz="24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𝑃</m:t>
                                </m:r>
                              </m:lim>
                            </m:limLow>
                          </m:fName>
                          <m:e>
                            <m:f>
                              <m:fPr>
                                <m:ctrlPr>
                                  <a:rPr lang="en-US" sz="24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24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nary>
                              <m:naryPr>
                                <m:chr m:val="∑"/>
                                <m:ctrlPr>
                                  <a:rPr lang="en-US" sz="24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sz="24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4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p>
                                  <m:sSupPr>
                                    <m:ctrlPr>
                                      <a:rPr lang="en-US" sz="24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23"/>
                                      </m:rPr>
                                      <a:rPr lang="en-US" sz="24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sup>
                                    <m:r>
                                      <a:rPr lang="en-US" sz="24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m:rPr>
                                    <m:brk m:alnAt="23"/>
                                  </m:rPr>
                                  <a:rPr lang="en-US" sz="24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4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sz="24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p>
                                  <m:sSupPr>
                                    <m:ctrlPr>
                                      <a:rPr lang="en-US" sz="24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23"/>
                                      </m:rPr>
                                      <a:rPr lang="en-US" sz="24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e>
                                  <m:sup>
                                    <m:r>
                                      <a:rPr lang="en-US" sz="24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m:rPr>
                                    <m:brk m:alnAt="23"/>
                                  </m:rPr>
                                  <a:rPr lang="en-US" sz="24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4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sz="24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  <m:e>
                                <m:r>
                                  <a:rPr lang="en-US" sz="24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24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sz="24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sub>
                                </m:sSub>
                                <m:r>
                                  <a:rPr lang="en-US" sz="24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</m:e>
                            </m:nary>
                          </m:e>
                        </m:func>
                        <m:sSup>
                          <m:sSupPr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b>
                            </m:sSub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)−</m:t>
                            </m:r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sub>
                                </m:sSub>
                                <m: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sSup>
                                  <m:sSupPr>
                                    <m:ctrlPr>
                                      <a:rPr 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e>
                                  <m:sup>
                                    <m:r>
                                      <a:rPr 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sub>
                            </m:sSub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))</m:t>
                            </m:r>
                          </m:e>
                          <m:sup>
                            <m: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Γ</m:t>
                            </m:r>
                          </m:e>
                          <m:sub>
                            <m: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Γ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3" name="Subtitle 3">
                  <a:extLst>
                    <a:ext uri="{FF2B5EF4-FFF2-40B4-BE49-F238E27FC236}">
                      <a16:creationId xmlns:a16="http://schemas.microsoft.com/office/drawing/2014/main" id="{6A5D3A75-82F8-0D3E-EE68-CF8F852A0A8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51568" y="1601040"/>
                  <a:ext cx="7888856" cy="1529606"/>
                </a:xfrm>
                <a:prstGeom prst="rect">
                  <a:avLst/>
                </a:prstGeom>
                <a:blipFill>
                  <a:blip r:embed="rId4"/>
                  <a:stretch>
                    <a:fillRect t="-81148" b="-844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A8EB1D8F-A56D-6108-ABFB-451879905E9E}"/>
              </a:ext>
            </a:extLst>
          </p:cNvPr>
          <p:cNvGrpSpPr/>
          <p:nvPr/>
        </p:nvGrpSpPr>
        <p:grpSpPr>
          <a:xfrm>
            <a:off x="1148706" y="4642407"/>
            <a:ext cx="10401369" cy="871617"/>
            <a:chOff x="1148706" y="4657905"/>
            <a:chExt cx="10401369" cy="871617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BA5152F3-78B7-0CB0-F15A-73A704EF2C24}"/>
                </a:ext>
              </a:extLst>
            </p:cNvPr>
            <p:cNvSpPr/>
            <p:nvPr/>
          </p:nvSpPr>
          <p:spPr>
            <a:xfrm>
              <a:off x="1148706" y="4657905"/>
              <a:ext cx="10401369" cy="871617"/>
            </a:xfrm>
            <a:prstGeom prst="rect">
              <a:avLst/>
            </a:prstGeom>
            <a:solidFill>
              <a:srgbClr val="DBDBDB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C6E60061-B7F1-A1E5-4BE5-A98A78160F6E}"/>
                    </a:ext>
                  </a:extLst>
                </p:cNvPr>
                <p:cNvSpPr txBox="1"/>
                <p:nvPr/>
              </p:nvSpPr>
              <p:spPr>
                <a:xfrm>
                  <a:off x="2258544" y="4689327"/>
                  <a:ext cx="7841672" cy="78380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sz="24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a:rPr lang="en-US" sz="24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𝒎𝒊𝒏</m:t>
                                </m:r>
                              </m:e>
                              <m:lim>
                                <m:r>
                                  <a:rPr lang="el-GR" sz="24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𝜞</m:t>
                                </m:r>
                                <m:r>
                                  <a:rPr lang="el-GR" sz="24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sz="24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𝑷</m:t>
                                </m:r>
                              </m:lim>
                            </m:limLow>
                          </m:fName>
                          <m:e>
                            <m:r>
                              <a:rPr lang="en-US" sz="24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−</m:t>
                            </m:r>
                            <m:d>
                              <m:dPr>
                                <m:begChr m:val="⟨"/>
                                <m:endChr m:val="⟩"/>
                                <m:ctrlPr>
                                  <a:rPr lang="en-US" sz="24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400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US" sz="2400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sub>
                                </m:sSub>
                                <m:r>
                                  <a:rPr lang="el-GR" sz="24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𝜞</m:t>
                                </m:r>
                                <m:r>
                                  <a:rPr lang="en-US" sz="24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l-GR" sz="24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𝜞</m:t>
                                </m:r>
                                <m:sSub>
                                  <m:sSubPr>
                                    <m:ctrlPr>
                                      <a:rPr lang="en-US" sz="2400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US" sz="2400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sz="24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US" sz="24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num>
                              <m:den>
                                <m:r>
                                  <a:rPr lang="en-US" sz="24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den>
                            </m:f>
                            <m:d>
                              <m:dPr>
                                <m:ctrlPr>
                                  <a:rPr lang="en-US" sz="24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begChr m:val="⟨"/>
                                    <m:endChr m:val="⟩"/>
                                    <m:ctrlPr>
                                      <a:rPr lang="en-US" sz="2400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400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𝑪</m:t>
                                        </m:r>
                                      </m:e>
                                      <m:sub>
                                        <m:r>
                                          <a:rPr lang="en-US" sz="2400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sub>
                                    </m:sSub>
                                    <m:r>
                                      <a:rPr lang="en-US" sz="2400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sz="2400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𝑪</m:t>
                                        </m:r>
                                      </m:e>
                                      <m:sub>
                                        <m:r>
                                          <a:rPr lang="en-US" sz="2400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sz="24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d>
                                  <m:dPr>
                                    <m:begChr m:val="⟨"/>
                                    <m:endChr m:val="⟩"/>
                                    <m:ctrlPr>
                                      <a:rPr lang="en-US" sz="2400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400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𝑪</m:t>
                                        </m:r>
                                      </m:e>
                                      <m:sub>
                                        <m:r>
                                          <a:rPr lang="en-US" sz="2400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𝒚</m:t>
                                        </m:r>
                                      </m:sub>
                                    </m:sSub>
                                    <m:r>
                                      <a:rPr lang="en-US" sz="2400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sz="2400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𝑪</m:t>
                                        </m:r>
                                      </m:e>
                                      <m:sub>
                                        <m:r>
                                          <a:rPr lang="en-US" sz="2400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𝒚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sz="24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C6E60061-B7F1-A1E5-4BE5-A98A78160F6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58544" y="4689327"/>
                  <a:ext cx="7841672" cy="783804"/>
                </a:xfrm>
                <a:prstGeom prst="rect">
                  <a:avLst/>
                </a:prstGeom>
                <a:blipFill>
                  <a:blip r:embed="rId5"/>
                  <a:stretch>
                    <a:fillRect b="-645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8FEB92F-9EBD-27C4-516F-BEB45578D20D}"/>
              </a:ext>
            </a:extLst>
          </p:cNvPr>
          <p:cNvGrpSpPr/>
          <p:nvPr/>
        </p:nvGrpSpPr>
        <p:grpSpPr>
          <a:xfrm>
            <a:off x="1162373" y="2723562"/>
            <a:ext cx="10401369" cy="1806490"/>
            <a:chOff x="1162373" y="2770056"/>
            <a:chExt cx="10401369" cy="180649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3E129DA8-1276-C8CC-F0D9-4EB68123AF75}"/>
                </a:ext>
              </a:extLst>
            </p:cNvPr>
            <p:cNvSpPr/>
            <p:nvPr/>
          </p:nvSpPr>
          <p:spPr>
            <a:xfrm>
              <a:off x="1162373" y="2770056"/>
              <a:ext cx="10401369" cy="1806490"/>
            </a:xfrm>
            <a:prstGeom prst="rect">
              <a:avLst/>
            </a:prstGeom>
            <a:solidFill>
              <a:srgbClr val="DBDBDB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E011F461-1A52-A0A9-C328-FA5D65F51511}"/>
                    </a:ext>
                  </a:extLst>
                </p:cNvPr>
                <p:cNvSpPr txBox="1"/>
                <p:nvPr/>
              </p:nvSpPr>
              <p:spPr>
                <a:xfrm>
                  <a:off x="1299533" y="2796294"/>
                  <a:ext cx="9592934" cy="115480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</m:fName>
                          <m:e>
                            <m:nary>
                              <m:naryPr>
                                <m:chr m:val="∑"/>
                                <m:ctrlP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p>
                                  <m:sSupPr>
                                    <m:ctrlPr>
                                      <a:rPr 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23"/>
                                      </m:rPr>
                                      <a:rPr 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sup>
                                    <m:r>
                                      <a:rPr 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m:rPr>
                                    <m:brk m:alnAt="23"/>
                                  </m:rP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p>
                                  <m:sSupPr>
                                    <m:ctrlPr>
                                      <a:rPr 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23"/>
                                      </m:rPr>
                                      <a:rPr 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e>
                                  <m:sup>
                                    <m:r>
                                      <a:rPr 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m:rPr>
                                    <m:brk m:alnAt="23"/>
                                  </m:rP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  <m:e>
                                <m: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sub>
                                </m:sSub>
                                <m: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</m:e>
                            </m:nary>
                          </m:e>
                        </m:func>
                        <m:sSup>
                          <m:sSupPr>
                            <m:ctrlP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−2</m:t>
                            </m:r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sub>
                            </m:sSub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sSup>
                                  <m:sSupPr>
                                    <m:ctrlPr>
                                      <a:rPr 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sup>
                                    <m:r>
                                      <a:rPr 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sub>
                            </m:sSub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sub>
                                </m:sSub>
                                <m: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sSup>
                                  <m:sSupPr>
                                    <m:ctrlPr>
                                      <a:rPr 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e>
                                  <m:sup>
                                    <m:r>
                                      <a:rPr 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sub>
                            </m:sSub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+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sub>
                                </m:sSub>
                                <m: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sSup>
                                  <m:sSupPr>
                                    <m:ctrlPr>
                                      <a:rPr 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e>
                                  <m:sup>
                                    <m:r>
                                      <a:rPr 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sub>
                            </m:sSub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Γ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Γ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′,</m:t>
                            </m:r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E011F461-1A52-A0A9-C328-FA5D65F5151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99533" y="2796294"/>
                  <a:ext cx="9592934" cy="1154803"/>
                </a:xfrm>
                <a:prstGeom prst="rect">
                  <a:avLst/>
                </a:prstGeom>
                <a:blipFill>
                  <a:blip r:embed="rId6"/>
                  <a:stretch>
                    <a:fillRect l="-2778" t="-102174" b="-15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F4822530-AE6C-631A-F712-4AA1C5CD53AA}"/>
                    </a:ext>
                  </a:extLst>
                </p:cNvPr>
                <p:cNvSpPr txBox="1"/>
                <p:nvPr/>
              </p:nvSpPr>
              <p:spPr>
                <a:xfrm>
                  <a:off x="2175164" y="3952648"/>
                  <a:ext cx="7841672" cy="51552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 </m:t>
                        </m:r>
                        <m:d>
                          <m:dPr>
                            <m:begChr m:val="⟨"/>
                            <m:endChr m:val="⟩"/>
                            <m:ctrlP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</m:e>
                        </m:d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−2</m:t>
                        </m:r>
                        <m:d>
                          <m:dPr>
                            <m:begChr m:val="⟨"/>
                            <m:endChr m:val="⟩"/>
                            <m:ctrlP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m:rPr>
                                <m:sty m:val="p"/>
                              </m:rPr>
                              <a:rPr lang="el-G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Γ</m:t>
                            </m:r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l-G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Γ</m:t>
                            </m:r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</m:sSub>
                          </m:e>
                        </m:d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begChr m:val="⟨"/>
                            <m:endChr m:val="⟩"/>
                            <m:ctrlP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sz="240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F4822530-AE6C-631A-F712-4AA1C5CD53A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75164" y="3952648"/>
                  <a:ext cx="7841672" cy="515526"/>
                </a:xfrm>
                <a:prstGeom prst="rect">
                  <a:avLst/>
                </a:prstGeom>
                <a:blipFill>
                  <a:blip r:embed="rId7"/>
                  <a:stretch>
                    <a:fillRect b="-1463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aphicFrame>
        <p:nvGraphicFramePr>
          <p:cNvPr id="41" name="Table 40">
            <a:extLst>
              <a:ext uri="{FF2B5EF4-FFF2-40B4-BE49-F238E27FC236}">
                <a16:creationId xmlns:a16="http://schemas.microsoft.com/office/drawing/2014/main" id="{B233224E-89BC-B182-7A07-4DF9B018B2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8467306"/>
              </p:ext>
            </p:extLst>
          </p:nvPr>
        </p:nvGraphicFramePr>
        <p:xfrm>
          <a:off x="1073087" y="6425446"/>
          <a:ext cx="10091624" cy="2819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29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229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229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2290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94310">
                <a:tc>
                  <a:txBody>
                    <a:bodyPr/>
                    <a:lstStyle/>
                    <a:p>
                      <a:pPr algn="ctr"/>
                      <a:r>
                        <a:rPr lang="en-US" sz="1400" b="1" i="0" dirty="0">
                          <a:solidFill>
                            <a:schemeClr val="accent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Introduction</a:t>
                      </a:r>
                    </a:p>
                  </a:txBody>
                  <a:tcPr marL="84406" marR="84406" marT="34290" marB="34290" anchor="ctr">
                    <a:lnL w="6350" cap="flat" cmpd="sng" algn="ctr">
                      <a:solidFill>
                        <a:srgbClr val="2428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428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solidFill>
                            <a:srgbClr val="A5A5A5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Algorithm</a:t>
                      </a:r>
                    </a:p>
                  </a:txBody>
                  <a:tcPr marL="84406" marR="84406" marT="34290" marB="34290" anchor="ctr">
                    <a:lnL w="6350" cap="flat" cmpd="sng" algn="ctr">
                      <a:solidFill>
                        <a:srgbClr val="2428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428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solidFill>
                            <a:srgbClr val="A5A5A5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Experiment</a:t>
                      </a:r>
                    </a:p>
                  </a:txBody>
                  <a:tcPr marL="84406" marR="84406" marT="34290" marB="34290" anchor="ctr">
                    <a:lnL w="6350" cap="flat" cmpd="sng" algn="ctr">
                      <a:solidFill>
                        <a:srgbClr val="2428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428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solidFill>
                            <a:srgbClr val="A5A5A5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New Development</a:t>
                      </a:r>
                    </a:p>
                  </a:txBody>
                  <a:tcPr marL="84406" marR="84406" marT="34290" marB="34290" anchor="ctr">
                    <a:lnL w="6350" cap="flat" cmpd="sng" algn="ctr">
                      <a:solidFill>
                        <a:srgbClr val="2428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428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35432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C2FB41-F037-CACD-865C-6467F90B66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80E27E-F751-D257-9300-D207A95E0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Reducing the Rank (𝑙𝑥+2)(𝑙𝑦+2)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/>
              <a:t>𝑙𝑥𝑙𝑦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47C376F-7D93-908D-1F26-3F610B88BC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CF3C0EB-16EB-5D4D-A756-D022B93CAFFC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225214-125F-DDEF-3081-DEF2CE6144F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Introduction - Problem Set Up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46C7E64-7711-7790-3AAA-63E0BE823E17}"/>
              </a:ext>
            </a:extLst>
          </p:cNvPr>
          <p:cNvCxnSpPr>
            <a:cxnSpLocks/>
          </p:cNvCxnSpPr>
          <p:nvPr/>
        </p:nvCxnSpPr>
        <p:spPr>
          <a:xfrm>
            <a:off x="412605" y="1557623"/>
            <a:ext cx="11479358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32D0971-9A7F-A4F2-5DD3-8BD1FA2BD847}"/>
                  </a:ext>
                </a:extLst>
              </p:cNvPr>
              <p:cNvSpPr txBox="1"/>
              <p:nvPr/>
            </p:nvSpPr>
            <p:spPr>
              <a:xfrm>
                <a:off x="419381" y="1188291"/>
                <a:ext cx="6381464" cy="4097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800" dirty="0">
                    <a:solidFill>
                      <a:schemeClr val="tx1"/>
                    </a:solidFill>
                    <a:latin typeface="+mj-lt"/>
                  </a:rPr>
                  <a:t>Substitute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m:rPr>
                            <m:sty m:val="p"/>
                          </m:rPr>
                          <a:rPr lang="el-G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Γ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l-G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Γ</m:t>
                        </m:r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800" baseline="-25000" dirty="0">
                    <a:solidFill>
                      <a:schemeClr val="tx1"/>
                    </a:solidFill>
                    <a:latin typeface="+mj-lt"/>
                  </a:rPr>
                  <a:t> </a:t>
                </a:r>
                <a:r>
                  <a:rPr lang="en-US" sz="1800" dirty="0">
                    <a:solidFill>
                      <a:schemeClr val="tx1"/>
                    </a:solidFill>
                    <a:latin typeface="+mj-lt"/>
                  </a:rPr>
                  <a:t>to the previous equation (</a:t>
                </a:r>
                <a:r>
                  <a:rPr lang="en-US" sz="1800" b="1" dirty="0">
                    <a:solidFill>
                      <a:schemeClr val="tx1"/>
                    </a:solidFill>
                    <a:latin typeface="+mj-lt"/>
                  </a:rPr>
                  <a:t>Proposition 1.</a:t>
                </a:r>
                <a:r>
                  <a:rPr lang="en-US" sz="1800" dirty="0">
                    <a:solidFill>
                      <a:schemeClr val="tx1"/>
                    </a:solidFill>
                    <a:latin typeface="+mj-lt"/>
                  </a:rPr>
                  <a:t>)</a:t>
                </a:r>
                <a:endParaRPr lang="en-US" sz="1800" baseline="-250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32D0971-9A7F-A4F2-5DD3-8BD1FA2BD8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381" y="1188291"/>
                <a:ext cx="6381464" cy="409728"/>
              </a:xfrm>
              <a:prstGeom prst="rect">
                <a:avLst/>
              </a:prstGeom>
              <a:blipFill>
                <a:blip r:embed="rId3"/>
                <a:stretch>
                  <a:fillRect l="-994" b="-212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4A10E3F-2788-F0D6-1BA9-F59FBA4E5243}"/>
              </a:ext>
            </a:extLst>
          </p:cNvPr>
          <p:cNvCxnSpPr>
            <a:cxnSpLocks/>
          </p:cNvCxnSpPr>
          <p:nvPr/>
        </p:nvCxnSpPr>
        <p:spPr>
          <a:xfrm>
            <a:off x="405829" y="3319754"/>
            <a:ext cx="11479359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ACA4D6E-D312-5885-CC90-E102648AD399}"/>
              </a:ext>
            </a:extLst>
          </p:cNvPr>
          <p:cNvSpPr txBox="1"/>
          <p:nvPr/>
        </p:nvSpPr>
        <p:spPr>
          <a:xfrm>
            <a:off x="412605" y="2950422"/>
            <a:ext cx="11133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Low rank formulation of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Gromov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-Wasserstein</a:t>
            </a:r>
          </a:p>
        </p:txBody>
      </p:sp>
      <p:pic>
        <p:nvPicPr>
          <p:cNvPr id="6" name="Picture 5" descr="image">
            <a:extLst>
              <a:ext uri="{FF2B5EF4-FFF2-40B4-BE49-F238E27FC236}">
                <a16:creationId xmlns:a16="http://schemas.microsoft.com/office/drawing/2014/main" id="{C8F5E416-40FF-6267-18DC-202729F1BB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9156" y="1762419"/>
            <a:ext cx="8553683" cy="409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4AF4AAD-8963-4258-C7F7-506FB938F0B3}"/>
                  </a:ext>
                </a:extLst>
              </p:cNvPr>
              <p:cNvSpPr txBox="1"/>
              <p:nvPr/>
            </p:nvSpPr>
            <p:spPr>
              <a:xfrm>
                <a:off x="1493362" y="2387572"/>
                <a:ext cx="9205270" cy="4306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latin typeface="+mj-lt"/>
                  </a:rPr>
                  <a:t>Where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=2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𝑛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−4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−4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1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sz="2000" baseline="-25000" dirty="0">
                  <a:latin typeface="+mj-lt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4AF4AAD-8963-4258-C7F7-506FB938F0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3362" y="2387572"/>
                <a:ext cx="9205270" cy="430695"/>
              </a:xfrm>
              <a:prstGeom prst="rect">
                <a:avLst/>
              </a:prstGeom>
              <a:blipFill>
                <a:blip r:embed="rId5"/>
                <a:stretch>
                  <a:fillRect l="-689" t="-5882" b="-205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1" name="Group 40">
            <a:extLst>
              <a:ext uri="{FF2B5EF4-FFF2-40B4-BE49-F238E27FC236}">
                <a16:creationId xmlns:a16="http://schemas.microsoft.com/office/drawing/2014/main" id="{59CAAE8B-E186-E28A-1A44-12901C4162F6}"/>
              </a:ext>
            </a:extLst>
          </p:cNvPr>
          <p:cNvGrpSpPr/>
          <p:nvPr/>
        </p:nvGrpSpPr>
        <p:grpSpPr>
          <a:xfrm>
            <a:off x="2727903" y="3475892"/>
            <a:ext cx="6503033" cy="1069037"/>
            <a:chOff x="2727903" y="3475892"/>
            <a:chExt cx="6503033" cy="1069037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6F6F0A4-78F6-3480-5C8A-9B29E9A498BF}"/>
                </a:ext>
              </a:extLst>
            </p:cNvPr>
            <p:cNvSpPr/>
            <p:nvPr/>
          </p:nvSpPr>
          <p:spPr>
            <a:xfrm>
              <a:off x="2727903" y="3475892"/>
              <a:ext cx="6503033" cy="1069037"/>
            </a:xfrm>
            <a:prstGeom prst="rect">
              <a:avLst/>
            </a:prstGeom>
            <a:solidFill>
              <a:srgbClr val="DBDB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HK" sz="2400" b="1">
                <a:solidFill>
                  <a:schemeClr val="bg1"/>
                </a:solidFill>
                <a:latin typeface="Product Sans" panose="020B0403030502040203" pitchFamily="34" charset="0"/>
              </a:endParaRPr>
            </a:p>
          </p:txBody>
        </p:sp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10FE4444-2F31-DEC7-9ACB-3BA18581F5E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73920" y="3740843"/>
              <a:ext cx="5611001" cy="5464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839AF1FF-1A71-7D72-37C4-2EB908FB91D2}"/>
              </a:ext>
            </a:extLst>
          </p:cNvPr>
          <p:cNvGrpSpPr/>
          <p:nvPr/>
        </p:nvGrpSpPr>
        <p:grpSpPr>
          <a:xfrm>
            <a:off x="1259390" y="4623364"/>
            <a:ext cx="9673220" cy="1354025"/>
            <a:chOff x="1140438" y="4580397"/>
            <a:chExt cx="9673220" cy="135402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D1E1F2F8-3DD8-DABA-AA19-CA70F7E14DC3}"/>
                    </a:ext>
                  </a:extLst>
                </p:cNvPr>
                <p:cNvSpPr txBox="1"/>
                <p:nvPr/>
              </p:nvSpPr>
              <p:spPr>
                <a:xfrm>
                  <a:off x="1140438" y="4580397"/>
                  <a:ext cx="9673220" cy="135402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000" dirty="0">
                      <a:latin typeface="+mj-lt"/>
                    </a:rPr>
                    <a:t>Where:</a:t>
                  </a:r>
                </a:p>
                <a:p>
                  <a:pPr marL="342900" indent="-342900"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𝑛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−4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−4</m:t>
                      </m:r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1</m:t>
                      </m:r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a14:m>
                  <a:endParaRPr lang="en-US" sz="2000" baseline="-25000" dirty="0">
                    <a:latin typeface="+mj-lt"/>
                  </a:endParaRPr>
                </a:p>
                <a:p>
                  <a:r>
                    <a:rPr lang="en-US" sz="2000" baseline="-25000" dirty="0">
                      <a:latin typeface="+mj-lt"/>
                    </a:rPr>
                    <a:t> </a:t>
                  </a:r>
                  <a:r>
                    <a:rPr lang="en-US" sz="2000" dirty="0">
                      <a:latin typeface="+mj-lt"/>
                    </a:rPr>
                    <a:t> </a:t>
                  </a:r>
                </a:p>
                <a:p>
                  <a:pPr marL="342900" indent="-342900">
                    <a:buFont typeface="Arial" panose="020B0604020202020204" pitchFamily="34" charset="0"/>
                    <a:buChar char="•"/>
                  </a:pPr>
                  <a:r>
                    <a:rPr lang="en-US" sz="2000" dirty="0">
                      <a:latin typeface="+mj-lt"/>
                    </a:rPr>
                    <a:t>a</a:t>
                  </a:r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D1E1F2F8-3DD8-DABA-AA19-CA70F7E14DC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0438" y="4580397"/>
                  <a:ext cx="9673220" cy="1354025"/>
                </a:xfrm>
                <a:prstGeom prst="rect">
                  <a:avLst/>
                </a:prstGeom>
                <a:blipFill>
                  <a:blip r:embed="rId7"/>
                  <a:stretch>
                    <a:fillRect l="-656" t="-1852" b="-740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38" name="Picture 2" descr="41T my1T mx)/2.">
              <a:extLst>
                <a:ext uri="{FF2B5EF4-FFF2-40B4-BE49-F238E27FC236}">
                  <a16:creationId xmlns:a16="http://schemas.microsoft.com/office/drawing/2014/main" id="{FA0775A1-B63B-E6AD-AF3F-71A09AA997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70856" y="5584299"/>
              <a:ext cx="1855300" cy="2953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" name="Picture 4" descr=" c0 = (⟨Cx, Cx⟩ + ⟨Cy, Cy⟩ −">
              <a:extLst>
                <a:ext uri="{FF2B5EF4-FFF2-40B4-BE49-F238E27FC236}">
                  <a16:creationId xmlns:a16="http://schemas.microsoft.com/office/drawing/2014/main" id="{99E7DE4F-B4B2-6808-DB45-1DF7531798E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50051" y="5597036"/>
              <a:ext cx="3447393" cy="2760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42" name="Table 41">
            <a:extLst>
              <a:ext uri="{FF2B5EF4-FFF2-40B4-BE49-F238E27FC236}">
                <a16:creationId xmlns:a16="http://schemas.microsoft.com/office/drawing/2014/main" id="{079D7FB3-BA13-55E0-BC6C-4C1E4D15D7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3030087"/>
              </p:ext>
            </p:extLst>
          </p:nvPr>
        </p:nvGraphicFramePr>
        <p:xfrm>
          <a:off x="1073087" y="6425446"/>
          <a:ext cx="10091624" cy="2819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29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229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229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2290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94310">
                <a:tc>
                  <a:txBody>
                    <a:bodyPr/>
                    <a:lstStyle/>
                    <a:p>
                      <a:pPr algn="ctr"/>
                      <a:r>
                        <a:rPr lang="en-US" sz="1400" b="1" i="0" dirty="0">
                          <a:solidFill>
                            <a:schemeClr val="accent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Introduction</a:t>
                      </a:r>
                    </a:p>
                  </a:txBody>
                  <a:tcPr marL="84406" marR="84406" marT="34290" marB="34290" anchor="ctr">
                    <a:lnL w="6350" cap="flat" cmpd="sng" algn="ctr">
                      <a:solidFill>
                        <a:srgbClr val="2428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428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solidFill>
                            <a:srgbClr val="A5A5A5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Algorithm</a:t>
                      </a:r>
                    </a:p>
                  </a:txBody>
                  <a:tcPr marL="84406" marR="84406" marT="34290" marB="34290" anchor="ctr">
                    <a:lnL w="6350" cap="flat" cmpd="sng" algn="ctr">
                      <a:solidFill>
                        <a:srgbClr val="2428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428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solidFill>
                            <a:srgbClr val="A5A5A5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Experiment</a:t>
                      </a:r>
                    </a:p>
                  </a:txBody>
                  <a:tcPr marL="84406" marR="84406" marT="34290" marB="34290" anchor="ctr">
                    <a:lnL w="6350" cap="flat" cmpd="sng" algn="ctr">
                      <a:solidFill>
                        <a:srgbClr val="2428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428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solidFill>
                            <a:srgbClr val="A5A5A5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New Development</a:t>
                      </a:r>
                    </a:p>
                  </a:txBody>
                  <a:tcPr marL="84406" marR="84406" marT="34290" marB="34290" anchor="ctr">
                    <a:lnL w="6350" cap="flat" cmpd="sng" algn="ctr">
                      <a:solidFill>
                        <a:srgbClr val="2428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428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79653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E7BAC69-21AC-41AB-B8E1-D2A5EA75C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Relax the Problem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71E889-3CAD-42BD-A750-1BBC5E4DD6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CF3C0EB-16EB-5D4D-A756-D022B93CAFFC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BFE7FB-726E-4605-8D45-B1E24C8F757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HK" dirty="0"/>
              <a:t>Introduction - Problem Set Up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C5123B5-B857-46EC-B4D4-E969D10131E6}"/>
              </a:ext>
            </a:extLst>
          </p:cNvPr>
          <p:cNvGrpSpPr/>
          <p:nvPr/>
        </p:nvGrpSpPr>
        <p:grpSpPr>
          <a:xfrm>
            <a:off x="419380" y="1190273"/>
            <a:ext cx="11472583" cy="376041"/>
            <a:chOff x="533400" y="1316950"/>
            <a:chExt cx="4997520" cy="376041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C017AB17-368B-4047-AD82-13F66100E21C}"/>
                </a:ext>
              </a:extLst>
            </p:cNvPr>
            <p:cNvCxnSpPr/>
            <p:nvPr/>
          </p:nvCxnSpPr>
          <p:spPr>
            <a:xfrm>
              <a:off x="533400" y="1689100"/>
              <a:ext cx="4997520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0C14FA4-AA74-4A2A-85EE-82D93419F00E}"/>
                </a:ext>
              </a:extLst>
            </p:cNvPr>
            <p:cNvSpPr/>
            <p:nvPr/>
          </p:nvSpPr>
          <p:spPr>
            <a:xfrm>
              <a:off x="533400" y="1316950"/>
              <a:ext cx="4997520" cy="37604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HK" dirty="0">
                <a:solidFill>
                  <a:schemeClr val="tx1"/>
                </a:solidFill>
              </a:endParaRPr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072DC410-5EE8-48BA-8F81-46649BB4DB97}"/>
              </a:ext>
            </a:extLst>
          </p:cNvPr>
          <p:cNvSpPr/>
          <p:nvPr/>
        </p:nvSpPr>
        <p:spPr>
          <a:xfrm>
            <a:off x="306324" y="5690650"/>
            <a:ext cx="11585639" cy="4752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Cutting Plane Algorithm</a:t>
            </a:r>
          </a:p>
        </p:txBody>
      </p:sp>
      <p:sp>
        <p:nvSpPr>
          <p:cNvPr id="23" name="Arrow: Chevron 22">
            <a:extLst>
              <a:ext uri="{FF2B5EF4-FFF2-40B4-BE49-F238E27FC236}">
                <a16:creationId xmlns:a16="http://schemas.microsoft.com/office/drawing/2014/main" id="{81DFF324-4C56-4682-B143-0129BEA7F83E}"/>
              </a:ext>
            </a:extLst>
          </p:cNvPr>
          <p:cNvSpPr/>
          <p:nvPr/>
        </p:nvSpPr>
        <p:spPr>
          <a:xfrm rot="5400000">
            <a:off x="3719474" y="3511282"/>
            <a:ext cx="227546" cy="533822"/>
          </a:xfrm>
          <a:prstGeom prst="chevron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85E6CD4-C758-4982-97BE-F22543C8EC94}"/>
              </a:ext>
            </a:extLst>
          </p:cNvPr>
          <p:cNvSpPr/>
          <p:nvPr/>
        </p:nvSpPr>
        <p:spPr>
          <a:xfrm>
            <a:off x="796486" y="4070907"/>
            <a:ext cx="6073524" cy="1053618"/>
          </a:xfrm>
          <a:prstGeom prst="rect">
            <a:avLst/>
          </a:prstGeom>
          <a:solidFill>
            <a:srgbClr val="DBDB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u="sng" dirty="0">
                <a:solidFill>
                  <a:schemeClr val="tx1"/>
                </a:solidFill>
              </a:rPr>
              <a:t>Cutting Plane Algorithm</a:t>
            </a:r>
            <a:r>
              <a:rPr lang="en-US" sz="1600" dirty="0">
                <a:solidFill>
                  <a:schemeClr val="tx1"/>
                </a:solidFill>
              </a:rPr>
              <a:t>: Solve a sequence of relaxed problems that are iteratively strengthened by generating and accumulating valid linear inequality constraints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D60B246F-0D02-4456-88CD-924F5437B082}"/>
                  </a:ext>
                </a:extLst>
              </p:cNvPr>
              <p:cNvSpPr/>
              <p:nvPr/>
            </p:nvSpPr>
            <p:spPr>
              <a:xfrm>
                <a:off x="7148684" y="1699196"/>
                <a:ext cx="4784688" cy="3767525"/>
              </a:xfrm>
              <a:prstGeom prst="rect">
                <a:avLst/>
              </a:prstGeom>
              <a:noFill/>
              <a:ln w="19050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/>
                <a:r>
                  <a:rPr lang="en-US" sz="2000" b="1" dirty="0">
                    <a:solidFill>
                      <a:schemeClr val="tx1"/>
                    </a:solidFill>
                  </a:rPr>
                  <a:t>Proposition 2.</a:t>
                </a:r>
                <a:r>
                  <a:rPr lang="en-US" sz="2000" dirty="0">
                    <a:solidFill>
                      <a:schemeClr val="tx1"/>
                    </a:solidFill>
                  </a:rPr>
                  <a:t> </a:t>
                </a:r>
                <a:r>
                  <a:rPr lang="en-US" sz="2000" b="0" i="1" dirty="0">
                    <a:solidFill>
                      <a:schemeClr val="tx1"/>
                    </a:solidFill>
                    <a:effectLst/>
                    <a:latin typeface="__Roboto_Serif_f295ed"/>
                  </a:rPr>
                  <a:t>Any optimal solution of the discrete </a:t>
                </a:r>
                <a:r>
                  <a:rPr lang="en-US" sz="2000" b="0" i="1" dirty="0" err="1">
                    <a:solidFill>
                      <a:schemeClr val="tx1"/>
                    </a:solidFill>
                    <a:effectLst/>
                    <a:latin typeface="__Roboto_Serif_f295ed"/>
                  </a:rPr>
                  <a:t>Gromov</a:t>
                </a:r>
                <a:r>
                  <a:rPr lang="en-US" sz="2000" b="0" i="1" dirty="0">
                    <a:solidFill>
                      <a:schemeClr val="tx1"/>
                    </a:solidFill>
                    <a:effectLst/>
                    <a:latin typeface="__Roboto_Serif_f295ed"/>
                  </a:rPr>
                  <a:t>-Wasserstein problem (1</a:t>
                </a:r>
                <a:r>
                  <a:rPr lang="en-US" sz="2000" b="0" i="1" baseline="30000" dirty="0">
                    <a:solidFill>
                      <a:schemeClr val="tx1"/>
                    </a:solidFill>
                    <a:effectLst/>
                    <a:latin typeface="__Roboto_Serif_f295ed"/>
                  </a:rPr>
                  <a:t>st</a:t>
                </a:r>
                <a:r>
                  <a:rPr lang="en-US" sz="2000" b="0" i="1" dirty="0">
                    <a:solidFill>
                      <a:schemeClr val="tx1"/>
                    </a:solidFill>
                    <a:effectLst/>
                    <a:latin typeface="__Roboto_Serif_f295ed"/>
                  </a:rPr>
                  <a:t>), is also an optimal solution to the </a:t>
                </a:r>
                <a:r>
                  <a:rPr lang="en-US" sz="2000" b="0" i="1" dirty="0" err="1">
                    <a:solidFill>
                      <a:schemeClr val="tx1"/>
                    </a:solidFill>
                    <a:effectLst/>
                    <a:latin typeface="__Roboto_Serif_f295ed"/>
                  </a:rPr>
                  <a:t>Gromov</a:t>
                </a:r>
                <a:r>
                  <a:rPr lang="en-US" sz="2000" b="0" i="1" dirty="0">
                    <a:solidFill>
                      <a:schemeClr val="tx1"/>
                    </a:solidFill>
                    <a:effectLst/>
                    <a:latin typeface="__Roboto_Serif_f295ed"/>
                  </a:rPr>
                  <a:t>-Wasserstein problem (2</a:t>
                </a:r>
                <a:r>
                  <a:rPr lang="en-US" sz="2000" b="0" i="1" baseline="30000" dirty="0">
                    <a:solidFill>
                      <a:schemeClr val="tx1"/>
                    </a:solidFill>
                    <a:effectLst/>
                    <a:latin typeface="__Roboto_Serif_f295ed"/>
                  </a:rPr>
                  <a:t>nd</a:t>
                </a:r>
                <a:r>
                  <a:rPr lang="en-US" sz="2000" b="0" i="1" dirty="0">
                    <a:solidFill>
                      <a:schemeClr val="tx1"/>
                    </a:solidFill>
                    <a:effectLst/>
                    <a:latin typeface="__Roboto_Serif_f295ed"/>
                  </a:rPr>
                  <a:t>). Conversely, problem</a:t>
                </a:r>
                <a:r>
                  <a:rPr lang="en-US" sz="2000" i="1" dirty="0">
                    <a:solidFill>
                      <a:schemeClr val="tx1"/>
                    </a:solidFill>
                    <a:latin typeface="__Roboto_Serif_f295ed"/>
                  </a:rPr>
                  <a:t> (2</a:t>
                </a:r>
                <a:r>
                  <a:rPr lang="en-US" sz="2000" i="1" baseline="30000" dirty="0">
                    <a:solidFill>
                      <a:schemeClr val="tx1"/>
                    </a:solidFill>
                    <a:latin typeface="__Roboto_Serif_f295ed"/>
                  </a:rPr>
                  <a:t>nd</a:t>
                </a:r>
                <a:r>
                  <a:rPr lang="en-US" sz="2000" i="1" dirty="0">
                    <a:solidFill>
                      <a:schemeClr val="tx1"/>
                    </a:solidFill>
                    <a:latin typeface="__Roboto_Serif_f295ed"/>
                  </a:rPr>
                  <a:t>) </a:t>
                </a:r>
                <a:r>
                  <a:rPr lang="en-US" sz="2000" b="0" i="1" dirty="0">
                    <a:solidFill>
                      <a:schemeClr val="tx1"/>
                    </a:solidFill>
                    <a:effectLst/>
                    <a:latin typeface="__Roboto_Serif_f295ed"/>
                  </a:rPr>
                  <a:t>always has an optimal solution in one extreme point,</a:t>
                </a:r>
                <a:r>
                  <a:rPr lang="en-US" sz="2000" b="0" i="0" dirty="0">
                    <a:solidFill>
                      <a:schemeClr val="tx1"/>
                    </a:solidFill>
                    <a:effectLst/>
                    <a:latin typeface="__Roboto_Serif_f295ed"/>
                  </a:rPr>
                  <a:t> </a:t>
                </a:r>
                <a:r>
                  <a:rPr lang="en-US" sz="2000" b="0" i="1" dirty="0">
                    <a:solidFill>
                      <a:schemeClr val="tx1"/>
                    </a:solidFill>
                    <a:effectLst/>
                    <a:latin typeface="__Roboto_Serif_f295ed"/>
                  </a:rPr>
                  <a:t>and any optimal extreme point to (2</a:t>
                </a:r>
                <a:r>
                  <a:rPr lang="en-US" sz="2000" b="0" i="1" baseline="30000" dirty="0">
                    <a:solidFill>
                      <a:schemeClr val="tx1"/>
                    </a:solidFill>
                    <a:effectLst/>
                    <a:latin typeface="__Roboto_Serif_f295ed"/>
                  </a:rPr>
                  <a:t>nd</a:t>
                </a:r>
                <a:r>
                  <a:rPr lang="en-US" sz="2000" b="0" i="1" dirty="0">
                    <a:solidFill>
                      <a:schemeClr val="tx1"/>
                    </a:solidFill>
                    <a:effectLst/>
                    <a:latin typeface="__Roboto_Serif_f295ed"/>
                  </a:rPr>
                  <a:t>) is also an optimal solution to (1</a:t>
                </a:r>
                <a:r>
                  <a:rPr lang="en-US" sz="2000" b="0" i="1" baseline="30000" dirty="0">
                    <a:solidFill>
                      <a:schemeClr val="tx1"/>
                    </a:solidFill>
                    <a:effectLst/>
                    <a:latin typeface="__Roboto_Serif_f295ed"/>
                  </a:rPr>
                  <a:t>st</a:t>
                </a:r>
                <a:r>
                  <a:rPr lang="en-US" sz="2000" b="0" i="1" dirty="0">
                    <a:solidFill>
                      <a:schemeClr val="tx1"/>
                    </a:solidFill>
                    <a:effectLst/>
                    <a:latin typeface="__Roboto_Serif_f295ed"/>
                  </a:rPr>
                  <a:t>).</a:t>
                </a:r>
              </a:p>
              <a:p>
                <a:pPr marL="0"/>
                <a:endParaRPr lang="en-US" sz="2000" i="1" dirty="0">
                  <a:solidFill>
                    <a:schemeClr val="tx1"/>
                  </a:solidFill>
                  <a:latin typeface="__Roboto_Serif_f295ed"/>
                </a:endParaRPr>
              </a:p>
              <a:p>
                <a:pPr marL="0"/>
                <a:r>
                  <a:rPr lang="en-US" i="1" dirty="0">
                    <a:solidFill>
                      <a:schemeClr val="bg1">
                        <a:lumMod val="50000"/>
                      </a:schemeClr>
                    </a:solidFill>
                    <a:latin typeface="__Roboto_Serif_f295ed"/>
                  </a:rPr>
                  <a:t>Note: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i="1" dirty="0">
                    <a:solidFill>
                      <a:schemeClr val="bg1">
                        <a:lumMod val="50000"/>
                      </a:schemeClr>
                    </a:solidFill>
                    <a:latin typeface="__Roboto_Serif_f295ed"/>
                  </a:rPr>
                  <a:t> is the set of all permutation matrices and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acc>
                  </m:oMath>
                </a14:m>
                <a:r>
                  <a:rPr lang="en-US" i="1" dirty="0">
                    <a:solidFill>
                      <a:schemeClr val="bg1">
                        <a:lumMod val="50000"/>
                      </a:schemeClr>
                    </a:solidFill>
                  </a:rPr>
                  <a:t> is the set of all doubly stochastic matrices</a:t>
                </a:r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D60B246F-0D02-4456-88CD-924F5437B0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8684" y="1699196"/>
                <a:ext cx="4784688" cy="3767525"/>
              </a:xfrm>
              <a:prstGeom prst="rect">
                <a:avLst/>
              </a:prstGeom>
              <a:blipFill>
                <a:blip r:embed="rId2"/>
                <a:stretch>
                  <a:fillRect l="-1319" r="-1055"/>
                </a:stretch>
              </a:blipFill>
              <a:ln w="19050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3259E1A3-C657-DCAF-6811-305EEAFD5374}"/>
              </a:ext>
            </a:extLst>
          </p:cNvPr>
          <p:cNvGrpSpPr/>
          <p:nvPr/>
        </p:nvGrpSpPr>
        <p:grpSpPr>
          <a:xfrm>
            <a:off x="796485" y="2734365"/>
            <a:ext cx="6073524" cy="751115"/>
            <a:chOff x="796485" y="2734365"/>
            <a:chExt cx="6073524" cy="751115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AEEA6949-F104-481F-842E-7F56A1A55BD9}"/>
                </a:ext>
              </a:extLst>
            </p:cNvPr>
            <p:cNvSpPr/>
            <p:nvPr/>
          </p:nvSpPr>
          <p:spPr>
            <a:xfrm>
              <a:off x="796485" y="2734365"/>
              <a:ext cx="6073524" cy="751115"/>
            </a:xfrm>
            <a:prstGeom prst="rect">
              <a:avLst/>
            </a:prstGeom>
            <a:solidFill>
              <a:srgbClr val="DCE6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8" name="Freeform 221">
              <a:extLst>
                <a:ext uri="{FF2B5EF4-FFF2-40B4-BE49-F238E27FC236}">
                  <a16:creationId xmlns:a16="http://schemas.microsoft.com/office/drawing/2014/main" id="{9194C8FE-FBE3-4942-9B7D-82AE1F0F048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2657" y="2955357"/>
              <a:ext cx="409445" cy="312934"/>
            </a:xfrm>
            <a:custGeom>
              <a:avLst/>
              <a:gdLst>
                <a:gd name="T0" fmla="*/ 141 w 144"/>
                <a:gd name="T1" fmla="*/ 28 h 110"/>
                <a:gd name="T2" fmla="*/ 74 w 144"/>
                <a:gd name="T3" fmla="*/ 95 h 110"/>
                <a:gd name="T4" fmla="*/ 62 w 144"/>
                <a:gd name="T5" fmla="*/ 107 h 110"/>
                <a:gd name="T6" fmla="*/ 55 w 144"/>
                <a:gd name="T7" fmla="*/ 110 h 110"/>
                <a:gd name="T8" fmla="*/ 49 w 144"/>
                <a:gd name="T9" fmla="*/ 107 h 110"/>
                <a:gd name="T10" fmla="*/ 36 w 144"/>
                <a:gd name="T11" fmla="*/ 95 h 110"/>
                <a:gd name="T12" fmla="*/ 3 w 144"/>
                <a:gd name="T13" fmla="*/ 61 h 110"/>
                <a:gd name="T14" fmla="*/ 0 w 144"/>
                <a:gd name="T15" fmla="*/ 55 h 110"/>
                <a:gd name="T16" fmla="*/ 3 w 144"/>
                <a:gd name="T17" fmla="*/ 49 h 110"/>
                <a:gd name="T18" fmla="*/ 16 w 144"/>
                <a:gd name="T19" fmla="*/ 36 h 110"/>
                <a:gd name="T20" fmla="*/ 22 w 144"/>
                <a:gd name="T21" fmla="*/ 34 h 110"/>
                <a:gd name="T22" fmla="*/ 28 w 144"/>
                <a:gd name="T23" fmla="*/ 36 h 110"/>
                <a:gd name="T24" fmla="*/ 55 w 144"/>
                <a:gd name="T25" fmla="*/ 63 h 110"/>
                <a:gd name="T26" fmla="*/ 116 w 144"/>
                <a:gd name="T27" fmla="*/ 3 h 110"/>
                <a:gd name="T28" fmla="*/ 122 w 144"/>
                <a:gd name="T29" fmla="*/ 0 h 110"/>
                <a:gd name="T30" fmla="*/ 129 w 144"/>
                <a:gd name="T31" fmla="*/ 3 h 110"/>
                <a:gd name="T32" fmla="*/ 141 w 144"/>
                <a:gd name="T33" fmla="*/ 15 h 110"/>
                <a:gd name="T34" fmla="*/ 144 w 144"/>
                <a:gd name="T35" fmla="*/ 22 h 110"/>
                <a:gd name="T36" fmla="*/ 141 w 144"/>
                <a:gd name="T37" fmla="*/ 28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44" h="110">
                  <a:moveTo>
                    <a:pt x="141" y="28"/>
                  </a:moveTo>
                  <a:cubicBezTo>
                    <a:pt x="74" y="95"/>
                    <a:pt x="74" y="95"/>
                    <a:pt x="74" y="95"/>
                  </a:cubicBezTo>
                  <a:cubicBezTo>
                    <a:pt x="62" y="107"/>
                    <a:pt x="62" y="107"/>
                    <a:pt x="62" y="107"/>
                  </a:cubicBezTo>
                  <a:cubicBezTo>
                    <a:pt x="60" y="109"/>
                    <a:pt x="58" y="110"/>
                    <a:pt x="55" y="110"/>
                  </a:cubicBezTo>
                  <a:cubicBezTo>
                    <a:pt x="53" y="110"/>
                    <a:pt x="51" y="109"/>
                    <a:pt x="49" y="107"/>
                  </a:cubicBezTo>
                  <a:cubicBezTo>
                    <a:pt x="36" y="95"/>
                    <a:pt x="36" y="95"/>
                    <a:pt x="36" y="95"/>
                  </a:cubicBezTo>
                  <a:cubicBezTo>
                    <a:pt x="3" y="61"/>
                    <a:pt x="3" y="61"/>
                    <a:pt x="3" y="61"/>
                  </a:cubicBezTo>
                  <a:cubicBezTo>
                    <a:pt x="1" y="60"/>
                    <a:pt x="0" y="57"/>
                    <a:pt x="0" y="55"/>
                  </a:cubicBezTo>
                  <a:cubicBezTo>
                    <a:pt x="0" y="53"/>
                    <a:pt x="1" y="50"/>
                    <a:pt x="3" y="49"/>
                  </a:cubicBezTo>
                  <a:cubicBezTo>
                    <a:pt x="16" y="36"/>
                    <a:pt x="16" y="36"/>
                    <a:pt x="16" y="36"/>
                  </a:cubicBezTo>
                  <a:cubicBezTo>
                    <a:pt x="17" y="35"/>
                    <a:pt x="20" y="34"/>
                    <a:pt x="22" y="34"/>
                  </a:cubicBezTo>
                  <a:cubicBezTo>
                    <a:pt x="24" y="34"/>
                    <a:pt x="27" y="35"/>
                    <a:pt x="28" y="36"/>
                  </a:cubicBezTo>
                  <a:cubicBezTo>
                    <a:pt x="55" y="63"/>
                    <a:pt x="55" y="63"/>
                    <a:pt x="55" y="63"/>
                  </a:cubicBezTo>
                  <a:cubicBezTo>
                    <a:pt x="116" y="3"/>
                    <a:pt x="116" y="3"/>
                    <a:pt x="116" y="3"/>
                  </a:cubicBezTo>
                  <a:cubicBezTo>
                    <a:pt x="118" y="1"/>
                    <a:pt x="120" y="0"/>
                    <a:pt x="122" y="0"/>
                  </a:cubicBezTo>
                  <a:cubicBezTo>
                    <a:pt x="125" y="0"/>
                    <a:pt x="127" y="1"/>
                    <a:pt x="129" y="3"/>
                  </a:cubicBezTo>
                  <a:cubicBezTo>
                    <a:pt x="141" y="15"/>
                    <a:pt x="141" y="15"/>
                    <a:pt x="141" y="15"/>
                  </a:cubicBezTo>
                  <a:cubicBezTo>
                    <a:pt x="143" y="17"/>
                    <a:pt x="144" y="19"/>
                    <a:pt x="144" y="22"/>
                  </a:cubicBezTo>
                  <a:cubicBezTo>
                    <a:pt x="144" y="24"/>
                    <a:pt x="143" y="26"/>
                    <a:pt x="141" y="28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en-IN" sz="760" dirty="0">
                <a:solidFill>
                  <a:srgbClr val="C00000"/>
                </a:solidFill>
              </a:endParaRPr>
            </a:p>
          </p:txBody>
        </p:sp>
        <p:pic>
          <p:nvPicPr>
            <p:cNvPr id="7" name="Picture 2" descr="image">
              <a:extLst>
                <a:ext uri="{FF2B5EF4-FFF2-40B4-BE49-F238E27FC236}">
                  <a16:creationId xmlns:a16="http://schemas.microsoft.com/office/drawing/2014/main" id="{D9613A80-50C3-1FE1-F8BA-55A30E2CA21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2836" r="34957"/>
            <a:stretch/>
          </p:blipFill>
          <p:spPr bwMode="auto">
            <a:xfrm>
              <a:off x="1838274" y="2857881"/>
              <a:ext cx="4810593" cy="5040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97A2B73A-C758-2E1E-5EC1-F9DE64F157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7456927"/>
              </p:ext>
            </p:extLst>
          </p:nvPr>
        </p:nvGraphicFramePr>
        <p:xfrm>
          <a:off x="1073087" y="6425446"/>
          <a:ext cx="10091624" cy="2819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29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229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229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2290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94310">
                <a:tc>
                  <a:txBody>
                    <a:bodyPr/>
                    <a:lstStyle/>
                    <a:p>
                      <a:pPr algn="ctr"/>
                      <a:r>
                        <a:rPr lang="en-US" sz="1400" b="1" i="0" dirty="0">
                          <a:solidFill>
                            <a:schemeClr val="accent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Introduction</a:t>
                      </a:r>
                    </a:p>
                  </a:txBody>
                  <a:tcPr marL="84406" marR="84406" marT="34290" marB="34290" anchor="ctr">
                    <a:lnL w="6350" cap="flat" cmpd="sng" algn="ctr">
                      <a:solidFill>
                        <a:srgbClr val="2428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428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solidFill>
                            <a:srgbClr val="A5A5A5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Algorithm</a:t>
                      </a:r>
                    </a:p>
                  </a:txBody>
                  <a:tcPr marL="84406" marR="84406" marT="34290" marB="34290" anchor="ctr">
                    <a:lnL w="6350" cap="flat" cmpd="sng" algn="ctr">
                      <a:solidFill>
                        <a:srgbClr val="2428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428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solidFill>
                            <a:srgbClr val="A5A5A5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Experiment</a:t>
                      </a:r>
                    </a:p>
                  </a:txBody>
                  <a:tcPr marL="84406" marR="84406" marT="34290" marB="34290" anchor="ctr">
                    <a:lnL w="6350" cap="flat" cmpd="sng" algn="ctr">
                      <a:solidFill>
                        <a:srgbClr val="2428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428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solidFill>
                            <a:srgbClr val="A5A5A5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New Development</a:t>
                      </a:r>
                    </a:p>
                  </a:txBody>
                  <a:tcPr marL="84406" marR="84406" marT="34290" marB="34290" anchor="ctr">
                    <a:lnL w="6350" cap="flat" cmpd="sng" algn="ctr">
                      <a:solidFill>
                        <a:srgbClr val="2428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428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14" name="Group 13">
            <a:extLst>
              <a:ext uri="{FF2B5EF4-FFF2-40B4-BE49-F238E27FC236}">
                <a16:creationId xmlns:a16="http://schemas.microsoft.com/office/drawing/2014/main" id="{59DE352B-09DF-375B-7BB1-EAAD4DD3EBDB}"/>
              </a:ext>
            </a:extLst>
          </p:cNvPr>
          <p:cNvGrpSpPr/>
          <p:nvPr/>
        </p:nvGrpSpPr>
        <p:grpSpPr>
          <a:xfrm>
            <a:off x="796485" y="1811662"/>
            <a:ext cx="6073524" cy="751115"/>
            <a:chOff x="796485" y="1811662"/>
            <a:chExt cx="6073524" cy="751115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8CF29FB-724F-40BE-9880-AFBED53844A9}"/>
                </a:ext>
              </a:extLst>
            </p:cNvPr>
            <p:cNvSpPr/>
            <p:nvPr/>
          </p:nvSpPr>
          <p:spPr>
            <a:xfrm>
              <a:off x="796485" y="1811662"/>
              <a:ext cx="6073524" cy="751115"/>
            </a:xfrm>
            <a:prstGeom prst="rect">
              <a:avLst/>
            </a:prstGeom>
            <a:solidFill>
              <a:srgbClr val="DCE6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9" name="Freeform 227">
              <a:extLst>
                <a:ext uri="{FF2B5EF4-FFF2-40B4-BE49-F238E27FC236}">
                  <a16:creationId xmlns:a16="http://schemas.microsoft.com/office/drawing/2014/main" id="{4BE95C59-AC8B-4652-B594-942E1C40EC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8338" y="2031304"/>
              <a:ext cx="277249" cy="277249"/>
            </a:xfrm>
            <a:custGeom>
              <a:avLst/>
              <a:gdLst>
                <a:gd name="T0" fmla="*/ 107 w 110"/>
                <a:gd name="T1" fmla="*/ 95 h 110"/>
                <a:gd name="T2" fmla="*/ 95 w 110"/>
                <a:gd name="T3" fmla="*/ 107 h 110"/>
                <a:gd name="T4" fmla="*/ 88 w 110"/>
                <a:gd name="T5" fmla="*/ 110 h 110"/>
                <a:gd name="T6" fmla="*/ 82 w 110"/>
                <a:gd name="T7" fmla="*/ 107 h 110"/>
                <a:gd name="T8" fmla="*/ 55 w 110"/>
                <a:gd name="T9" fmla="*/ 80 h 110"/>
                <a:gd name="T10" fmla="*/ 28 w 110"/>
                <a:gd name="T11" fmla="*/ 107 h 110"/>
                <a:gd name="T12" fmla="*/ 22 w 110"/>
                <a:gd name="T13" fmla="*/ 110 h 110"/>
                <a:gd name="T14" fmla="*/ 15 w 110"/>
                <a:gd name="T15" fmla="*/ 107 h 110"/>
                <a:gd name="T16" fmla="*/ 3 w 110"/>
                <a:gd name="T17" fmla="*/ 95 h 110"/>
                <a:gd name="T18" fmla="*/ 0 w 110"/>
                <a:gd name="T19" fmla="*/ 88 h 110"/>
                <a:gd name="T20" fmla="*/ 3 w 110"/>
                <a:gd name="T21" fmla="*/ 82 h 110"/>
                <a:gd name="T22" fmla="*/ 30 w 110"/>
                <a:gd name="T23" fmla="*/ 55 h 110"/>
                <a:gd name="T24" fmla="*/ 3 w 110"/>
                <a:gd name="T25" fmla="*/ 28 h 110"/>
                <a:gd name="T26" fmla="*/ 0 w 110"/>
                <a:gd name="T27" fmla="*/ 22 h 110"/>
                <a:gd name="T28" fmla="*/ 3 w 110"/>
                <a:gd name="T29" fmla="*/ 15 h 110"/>
                <a:gd name="T30" fmla="*/ 15 w 110"/>
                <a:gd name="T31" fmla="*/ 3 h 110"/>
                <a:gd name="T32" fmla="*/ 22 w 110"/>
                <a:gd name="T33" fmla="*/ 0 h 110"/>
                <a:gd name="T34" fmla="*/ 28 w 110"/>
                <a:gd name="T35" fmla="*/ 3 h 110"/>
                <a:gd name="T36" fmla="*/ 55 w 110"/>
                <a:gd name="T37" fmla="*/ 30 h 110"/>
                <a:gd name="T38" fmla="*/ 82 w 110"/>
                <a:gd name="T39" fmla="*/ 3 h 110"/>
                <a:gd name="T40" fmla="*/ 88 w 110"/>
                <a:gd name="T41" fmla="*/ 0 h 110"/>
                <a:gd name="T42" fmla="*/ 95 w 110"/>
                <a:gd name="T43" fmla="*/ 3 h 110"/>
                <a:gd name="T44" fmla="*/ 107 w 110"/>
                <a:gd name="T45" fmla="*/ 15 h 110"/>
                <a:gd name="T46" fmla="*/ 110 w 110"/>
                <a:gd name="T47" fmla="*/ 22 h 110"/>
                <a:gd name="T48" fmla="*/ 107 w 110"/>
                <a:gd name="T49" fmla="*/ 28 h 110"/>
                <a:gd name="T50" fmla="*/ 80 w 110"/>
                <a:gd name="T51" fmla="*/ 55 h 110"/>
                <a:gd name="T52" fmla="*/ 107 w 110"/>
                <a:gd name="T53" fmla="*/ 82 h 110"/>
                <a:gd name="T54" fmla="*/ 110 w 110"/>
                <a:gd name="T55" fmla="*/ 88 h 110"/>
                <a:gd name="T56" fmla="*/ 107 w 110"/>
                <a:gd name="T57" fmla="*/ 95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10" h="110">
                  <a:moveTo>
                    <a:pt x="107" y="95"/>
                  </a:moveTo>
                  <a:cubicBezTo>
                    <a:pt x="95" y="107"/>
                    <a:pt x="95" y="107"/>
                    <a:pt x="95" y="107"/>
                  </a:cubicBezTo>
                  <a:cubicBezTo>
                    <a:pt x="93" y="109"/>
                    <a:pt x="91" y="110"/>
                    <a:pt x="88" y="110"/>
                  </a:cubicBezTo>
                  <a:cubicBezTo>
                    <a:pt x="86" y="110"/>
                    <a:pt x="84" y="109"/>
                    <a:pt x="82" y="107"/>
                  </a:cubicBezTo>
                  <a:cubicBezTo>
                    <a:pt x="55" y="80"/>
                    <a:pt x="55" y="80"/>
                    <a:pt x="55" y="80"/>
                  </a:cubicBezTo>
                  <a:cubicBezTo>
                    <a:pt x="28" y="107"/>
                    <a:pt x="28" y="107"/>
                    <a:pt x="28" y="107"/>
                  </a:cubicBezTo>
                  <a:cubicBezTo>
                    <a:pt x="26" y="109"/>
                    <a:pt x="24" y="110"/>
                    <a:pt x="22" y="110"/>
                  </a:cubicBezTo>
                  <a:cubicBezTo>
                    <a:pt x="19" y="110"/>
                    <a:pt x="17" y="109"/>
                    <a:pt x="15" y="107"/>
                  </a:cubicBezTo>
                  <a:cubicBezTo>
                    <a:pt x="3" y="95"/>
                    <a:pt x="3" y="95"/>
                    <a:pt x="3" y="95"/>
                  </a:cubicBezTo>
                  <a:cubicBezTo>
                    <a:pt x="1" y="93"/>
                    <a:pt x="0" y="91"/>
                    <a:pt x="0" y="88"/>
                  </a:cubicBezTo>
                  <a:cubicBezTo>
                    <a:pt x="0" y="86"/>
                    <a:pt x="1" y="84"/>
                    <a:pt x="3" y="82"/>
                  </a:cubicBezTo>
                  <a:cubicBezTo>
                    <a:pt x="30" y="55"/>
                    <a:pt x="30" y="55"/>
                    <a:pt x="30" y="55"/>
                  </a:cubicBezTo>
                  <a:cubicBezTo>
                    <a:pt x="3" y="28"/>
                    <a:pt x="3" y="28"/>
                    <a:pt x="3" y="28"/>
                  </a:cubicBezTo>
                  <a:cubicBezTo>
                    <a:pt x="1" y="26"/>
                    <a:pt x="0" y="24"/>
                    <a:pt x="0" y="22"/>
                  </a:cubicBezTo>
                  <a:cubicBezTo>
                    <a:pt x="0" y="19"/>
                    <a:pt x="1" y="17"/>
                    <a:pt x="3" y="15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7" y="1"/>
                    <a:pt x="19" y="0"/>
                    <a:pt x="22" y="0"/>
                  </a:cubicBezTo>
                  <a:cubicBezTo>
                    <a:pt x="24" y="0"/>
                    <a:pt x="26" y="1"/>
                    <a:pt x="28" y="3"/>
                  </a:cubicBezTo>
                  <a:cubicBezTo>
                    <a:pt x="55" y="30"/>
                    <a:pt x="55" y="30"/>
                    <a:pt x="55" y="30"/>
                  </a:cubicBezTo>
                  <a:cubicBezTo>
                    <a:pt x="82" y="3"/>
                    <a:pt x="82" y="3"/>
                    <a:pt x="82" y="3"/>
                  </a:cubicBezTo>
                  <a:cubicBezTo>
                    <a:pt x="84" y="1"/>
                    <a:pt x="86" y="0"/>
                    <a:pt x="88" y="0"/>
                  </a:cubicBezTo>
                  <a:cubicBezTo>
                    <a:pt x="91" y="0"/>
                    <a:pt x="93" y="1"/>
                    <a:pt x="95" y="3"/>
                  </a:cubicBezTo>
                  <a:cubicBezTo>
                    <a:pt x="107" y="15"/>
                    <a:pt x="107" y="15"/>
                    <a:pt x="107" y="15"/>
                  </a:cubicBezTo>
                  <a:cubicBezTo>
                    <a:pt x="109" y="17"/>
                    <a:pt x="110" y="19"/>
                    <a:pt x="110" y="22"/>
                  </a:cubicBezTo>
                  <a:cubicBezTo>
                    <a:pt x="110" y="24"/>
                    <a:pt x="109" y="26"/>
                    <a:pt x="107" y="28"/>
                  </a:cubicBezTo>
                  <a:cubicBezTo>
                    <a:pt x="80" y="55"/>
                    <a:pt x="80" y="55"/>
                    <a:pt x="80" y="55"/>
                  </a:cubicBezTo>
                  <a:cubicBezTo>
                    <a:pt x="107" y="82"/>
                    <a:pt x="107" y="82"/>
                    <a:pt x="107" y="82"/>
                  </a:cubicBezTo>
                  <a:cubicBezTo>
                    <a:pt x="109" y="84"/>
                    <a:pt x="110" y="86"/>
                    <a:pt x="110" y="88"/>
                  </a:cubicBezTo>
                  <a:cubicBezTo>
                    <a:pt x="110" y="91"/>
                    <a:pt x="109" y="93"/>
                    <a:pt x="107" y="95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en-IN" sz="760">
                <a:ln>
                  <a:solidFill>
                    <a:srgbClr val="C00000"/>
                  </a:solidFill>
                </a:ln>
                <a:solidFill>
                  <a:srgbClr val="C00000"/>
                </a:solidFill>
              </a:endParaRPr>
            </a:p>
          </p:txBody>
        </p:sp>
        <p:pic>
          <p:nvPicPr>
            <p:cNvPr id="6" name="Picture 6" descr="image">
              <a:extLst>
                <a:ext uri="{FF2B5EF4-FFF2-40B4-BE49-F238E27FC236}">
                  <a16:creationId xmlns:a16="http://schemas.microsoft.com/office/drawing/2014/main" id="{6B9C7CEE-69A1-C4DB-ED8D-C4DA41786B0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6202"/>
            <a:stretch/>
          </p:blipFill>
          <p:spPr bwMode="auto">
            <a:xfrm>
              <a:off x="1684261" y="1937704"/>
              <a:ext cx="4944946" cy="4763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499071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FCA392-F816-6C92-85AF-FDE58D4AE1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FD5BD3B-AE6E-1FA0-EB4C-E024073603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Algorithm Set Up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CEB065-3401-AE5E-B256-ED9258EF5A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CF3C0EB-16EB-5D4D-A756-D022B93CAFFC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9D8004C-81A8-9839-166D-E68EBBE655C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HK" dirty="0"/>
              <a:t>Algorithm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C17F039-F02A-6C7B-9D4F-8A7C85686B7C}"/>
              </a:ext>
            </a:extLst>
          </p:cNvPr>
          <p:cNvSpPr/>
          <p:nvPr/>
        </p:nvSpPr>
        <p:spPr>
          <a:xfrm>
            <a:off x="548952" y="3867358"/>
            <a:ext cx="3987036" cy="973232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l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A1125B9-977D-3603-4EE0-E0A1DE242A54}"/>
              </a:ext>
            </a:extLst>
          </p:cNvPr>
          <p:cNvSpPr/>
          <p:nvPr/>
        </p:nvSpPr>
        <p:spPr>
          <a:xfrm>
            <a:off x="554623" y="2677122"/>
            <a:ext cx="3987036" cy="973232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l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FA03AC9-054E-6CBF-2273-62A072B568AE}"/>
              </a:ext>
            </a:extLst>
          </p:cNvPr>
          <p:cNvSpPr/>
          <p:nvPr/>
        </p:nvSpPr>
        <p:spPr>
          <a:xfrm>
            <a:off x="557458" y="5049804"/>
            <a:ext cx="3987036" cy="973232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l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A99DC36-AAFD-8997-F437-84E0B1B86F27}"/>
              </a:ext>
            </a:extLst>
          </p:cNvPr>
          <p:cNvSpPr txBox="1"/>
          <p:nvPr/>
        </p:nvSpPr>
        <p:spPr>
          <a:xfrm>
            <a:off x="828761" y="2859647"/>
            <a:ext cx="35973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Create new variables for better analysis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D273A91-5425-3AAB-5C07-BF2D359E4A3A}"/>
              </a:ext>
            </a:extLst>
          </p:cNvPr>
          <p:cNvSpPr txBox="1"/>
          <p:nvPr/>
        </p:nvSpPr>
        <p:spPr>
          <a:xfrm>
            <a:off x="828761" y="4045895"/>
            <a:ext cx="35162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/>
            <a:r>
              <a:rPr lang="en-US" sz="1800" dirty="0">
                <a:latin typeface="+mj-lt"/>
              </a:rPr>
              <a:t>Project out the 𝚪 variables, and we define the feasible set polytope 𝓕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AAE4033-481A-F87E-EE68-3160D259A7F2}"/>
              </a:ext>
            </a:extLst>
          </p:cNvPr>
          <p:cNvSpPr txBox="1"/>
          <p:nvPr/>
        </p:nvSpPr>
        <p:spPr>
          <a:xfrm>
            <a:off x="828761" y="5246950"/>
            <a:ext cx="30244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/>
            <a:r>
              <a:rPr lang="en-US" sz="1800" dirty="0">
                <a:latin typeface="+mj-lt"/>
              </a:rPr>
              <a:t>A bounding box 𝓕 to define the set of constraints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C2FE42F-37DC-5ACC-1B64-A70C4F30D84B}"/>
              </a:ext>
            </a:extLst>
          </p:cNvPr>
          <p:cNvSpPr/>
          <p:nvPr/>
        </p:nvSpPr>
        <p:spPr>
          <a:xfrm>
            <a:off x="432080" y="1266853"/>
            <a:ext cx="1291617" cy="583305"/>
          </a:xfrm>
          <a:prstGeom prst="rect">
            <a:avLst/>
          </a:prstGeom>
          <a:solidFill>
            <a:srgbClr val="0737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Objective</a:t>
            </a:r>
            <a:endParaRPr lang="en-HK" sz="2000" b="1" dirty="0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BC74A51A-069A-F313-6B4B-0E14819F91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7129086"/>
              </p:ext>
            </p:extLst>
          </p:nvPr>
        </p:nvGraphicFramePr>
        <p:xfrm>
          <a:off x="1873175" y="1266853"/>
          <a:ext cx="9836761" cy="579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36761">
                  <a:extLst>
                    <a:ext uri="{9D8B030D-6E8A-4147-A177-3AD203B41FA5}">
                      <a16:colId xmlns:a16="http://schemas.microsoft.com/office/drawing/2014/main" val="1014772774"/>
                    </a:ext>
                  </a:extLst>
                </a:gridCol>
              </a:tblGrid>
              <a:tr h="579600">
                <a:tc>
                  <a:txBody>
                    <a:bodyPr/>
                    <a:lstStyle/>
                    <a:p>
                      <a:pPr algn="l"/>
                      <a:r>
                        <a:rPr lang="en-US" sz="1800" b="0" i="1" dirty="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Build the world’s best company and …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2901555"/>
                  </a:ext>
                </a:extLst>
              </a:tr>
            </a:tbl>
          </a:graphicData>
        </a:graphic>
      </p:graphicFrame>
      <p:grpSp>
        <p:nvGrpSpPr>
          <p:cNvPr id="8" name="Group 7">
            <a:extLst>
              <a:ext uri="{FF2B5EF4-FFF2-40B4-BE49-F238E27FC236}">
                <a16:creationId xmlns:a16="http://schemas.microsoft.com/office/drawing/2014/main" id="{BD3CD752-4E12-16CB-F4AD-76E2B5B6F9F3}"/>
              </a:ext>
            </a:extLst>
          </p:cNvPr>
          <p:cNvGrpSpPr/>
          <p:nvPr/>
        </p:nvGrpSpPr>
        <p:grpSpPr>
          <a:xfrm>
            <a:off x="342265" y="2679000"/>
            <a:ext cx="11291468" cy="974456"/>
            <a:chOff x="64987" y="2710019"/>
            <a:chExt cx="11291468" cy="1106413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A82CCD9-2F02-4940-E8D0-50C9AA298B28}"/>
                </a:ext>
              </a:extLst>
            </p:cNvPr>
            <p:cNvSpPr/>
            <p:nvPr/>
          </p:nvSpPr>
          <p:spPr>
            <a:xfrm>
              <a:off x="280987" y="2710019"/>
              <a:ext cx="11075468" cy="1106413"/>
            </a:xfrm>
            <a:prstGeom prst="rect">
              <a:avLst/>
            </a:prstGeom>
            <a:noFill/>
            <a:ln w="28575">
              <a:solidFill>
                <a:srgbClr val="051C2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HK" sz="2400" dirty="0">
                <a:solidFill>
                  <a:schemeClr val="tx1"/>
                </a:solidFill>
                <a:latin typeface="+mj-lt"/>
              </a:endParaRPr>
            </a:p>
            <a:p>
              <a:pPr algn="ctr"/>
              <a:r>
                <a:rPr lang="en-HK" b="1" dirty="0">
                  <a:solidFill>
                    <a:schemeClr val="tx1"/>
                  </a:solidFill>
                  <a:latin typeface="+mj-lt"/>
                </a:rPr>
                <a:t>Title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1EB798ED-AA1D-A506-4C57-344CD8F47644}"/>
                </a:ext>
              </a:extLst>
            </p:cNvPr>
            <p:cNvSpPr/>
            <p:nvPr/>
          </p:nvSpPr>
          <p:spPr>
            <a:xfrm>
              <a:off x="64987" y="3033734"/>
              <a:ext cx="432000" cy="475200"/>
            </a:xfrm>
            <a:prstGeom prst="ellipse">
              <a:avLst/>
            </a:prstGeom>
            <a:solidFill>
              <a:srgbClr val="051C2C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HK" sz="1600" b="1" dirty="0">
                  <a:latin typeface="+mj-lt"/>
                </a:rPr>
                <a:t>1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DBD2CDC-EA66-3AE5-FA05-89C867B83BF9}"/>
              </a:ext>
            </a:extLst>
          </p:cNvPr>
          <p:cNvGrpSpPr/>
          <p:nvPr/>
        </p:nvGrpSpPr>
        <p:grpSpPr>
          <a:xfrm>
            <a:off x="330925" y="3868364"/>
            <a:ext cx="11297138" cy="974456"/>
            <a:chOff x="-3875811" y="2710019"/>
            <a:chExt cx="11297138" cy="1106413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5A91844-1902-CDA4-A3FF-E6E48D48A12A}"/>
                </a:ext>
              </a:extLst>
            </p:cNvPr>
            <p:cNvSpPr/>
            <p:nvPr/>
          </p:nvSpPr>
          <p:spPr>
            <a:xfrm>
              <a:off x="-3654141" y="2710019"/>
              <a:ext cx="11075468" cy="1106413"/>
            </a:xfrm>
            <a:prstGeom prst="rect">
              <a:avLst/>
            </a:prstGeom>
            <a:noFill/>
            <a:ln w="28575">
              <a:solidFill>
                <a:srgbClr val="051C2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HK" sz="2400" dirty="0">
                <a:solidFill>
                  <a:schemeClr val="tx1"/>
                </a:solidFill>
                <a:latin typeface="+mj-lt"/>
              </a:endParaRPr>
            </a:p>
            <a:p>
              <a:pPr algn="ctr"/>
              <a:r>
                <a:rPr lang="en-HK" b="1" dirty="0">
                  <a:solidFill>
                    <a:schemeClr val="tx1"/>
                  </a:solidFill>
                  <a:latin typeface="+mj-lt"/>
                </a:rPr>
                <a:t>Title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1C19EAAA-382F-7DA1-DACE-AD71FEC6731D}"/>
                </a:ext>
              </a:extLst>
            </p:cNvPr>
            <p:cNvSpPr/>
            <p:nvPr/>
          </p:nvSpPr>
          <p:spPr>
            <a:xfrm>
              <a:off x="-3875811" y="3030126"/>
              <a:ext cx="432000" cy="475200"/>
            </a:xfrm>
            <a:prstGeom prst="ellipse">
              <a:avLst/>
            </a:prstGeom>
            <a:solidFill>
              <a:srgbClr val="051C2C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HK" sz="1600" b="1" dirty="0">
                  <a:latin typeface="+mj-lt"/>
                </a:rPr>
                <a:t>2</a:t>
              </a:r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00F6CE9B-FFC9-642E-3C11-5A583B4F2CDC}"/>
              </a:ext>
            </a:extLst>
          </p:cNvPr>
          <p:cNvSpPr/>
          <p:nvPr/>
        </p:nvSpPr>
        <p:spPr>
          <a:xfrm>
            <a:off x="330925" y="1992071"/>
            <a:ext cx="11585639" cy="475200"/>
          </a:xfrm>
          <a:prstGeom prst="rect">
            <a:avLst/>
          </a:prstGeom>
          <a:solidFill>
            <a:srgbClr val="E87E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Start of Algorithm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804ACD7-EFC0-B5DC-B80A-60E197CB4289}"/>
              </a:ext>
            </a:extLst>
          </p:cNvPr>
          <p:cNvGrpSpPr/>
          <p:nvPr/>
        </p:nvGrpSpPr>
        <p:grpSpPr>
          <a:xfrm>
            <a:off x="330925" y="5057727"/>
            <a:ext cx="11297138" cy="974456"/>
            <a:chOff x="-3875811" y="2710019"/>
            <a:chExt cx="11297138" cy="1106413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D7ABB57-764B-467B-3BAC-399363B0C152}"/>
                </a:ext>
              </a:extLst>
            </p:cNvPr>
            <p:cNvSpPr/>
            <p:nvPr/>
          </p:nvSpPr>
          <p:spPr>
            <a:xfrm>
              <a:off x="-3654141" y="2710019"/>
              <a:ext cx="11075468" cy="1106413"/>
            </a:xfrm>
            <a:prstGeom prst="rect">
              <a:avLst/>
            </a:prstGeom>
            <a:noFill/>
            <a:ln w="28575">
              <a:solidFill>
                <a:srgbClr val="051C2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HK" sz="2400" dirty="0">
                <a:solidFill>
                  <a:schemeClr val="tx1"/>
                </a:solidFill>
                <a:latin typeface="+mj-lt"/>
              </a:endParaRPr>
            </a:p>
            <a:p>
              <a:pPr algn="ctr"/>
              <a:r>
                <a:rPr lang="en-HK" b="1" dirty="0">
                  <a:solidFill>
                    <a:schemeClr val="tx1"/>
                  </a:solidFill>
                  <a:latin typeface="+mj-lt"/>
                </a:rPr>
                <a:t>Title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FF86C92F-30A6-1625-B451-23C596E5A921}"/>
                </a:ext>
              </a:extLst>
            </p:cNvPr>
            <p:cNvSpPr/>
            <p:nvPr/>
          </p:nvSpPr>
          <p:spPr>
            <a:xfrm>
              <a:off x="-3875811" y="3030126"/>
              <a:ext cx="432000" cy="475200"/>
            </a:xfrm>
            <a:prstGeom prst="ellipse">
              <a:avLst/>
            </a:prstGeom>
            <a:solidFill>
              <a:srgbClr val="051C2C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HK" sz="1600" b="1" dirty="0">
                  <a:latin typeface="+mj-lt"/>
                </a:rPr>
                <a:t>3</a:t>
              </a:r>
            </a:p>
          </p:txBody>
        </p:sp>
      </p:grpSp>
      <p:pic>
        <p:nvPicPr>
          <p:cNvPr id="23" name="Picture 2" descr="image">
            <a:extLst>
              <a:ext uri="{FF2B5EF4-FFF2-40B4-BE49-F238E27FC236}">
                <a16:creationId xmlns:a16="http://schemas.microsoft.com/office/drawing/2014/main" id="{B079E35A-DE88-EFD4-29C3-32D412A754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763"/>
          <a:stretch/>
        </p:blipFill>
        <p:spPr bwMode="auto">
          <a:xfrm>
            <a:off x="5796562" y="2754212"/>
            <a:ext cx="4633462" cy="845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(w, W)-space as F = ProjW,w�W ∈ Rℓx×ℓy, w ∈ R, Γ ∈ P�� W = 2XΓY T , w = ⟨L, Γ⟩�.">
            <a:extLst>
              <a:ext uri="{FF2B5EF4-FFF2-40B4-BE49-F238E27FC236}">
                <a16:creationId xmlns:a16="http://schemas.microsoft.com/office/drawing/2014/main" id="{A44EBE54-8A6E-FADE-282E-5391BD940B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8" b="-2617"/>
          <a:stretch/>
        </p:blipFill>
        <p:spPr bwMode="auto">
          <a:xfrm>
            <a:off x="1923159" y="1375177"/>
            <a:ext cx="9786777" cy="356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592576E-8854-826F-2C9B-2EDF83B86E4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4784"/>
          <a:stretch/>
        </p:blipFill>
        <p:spPr>
          <a:xfrm>
            <a:off x="5541057" y="3951499"/>
            <a:ext cx="5081937" cy="800100"/>
          </a:xfrm>
          <a:prstGeom prst="rect">
            <a:avLst/>
          </a:prstGeom>
        </p:spPr>
      </p:pic>
      <p:pic>
        <p:nvPicPr>
          <p:cNvPr id="26" name="Picture 2" descr="image">
            <a:extLst>
              <a:ext uri="{FF2B5EF4-FFF2-40B4-BE49-F238E27FC236}">
                <a16:creationId xmlns:a16="http://schemas.microsoft.com/office/drawing/2014/main" id="{A0AA2B53-61E8-1EF6-8A9E-939A5F16CE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95"/>
          <a:stretch/>
        </p:blipFill>
        <p:spPr bwMode="auto">
          <a:xfrm>
            <a:off x="4633495" y="5115610"/>
            <a:ext cx="6908266" cy="861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3" name="Table 32">
            <a:extLst>
              <a:ext uri="{FF2B5EF4-FFF2-40B4-BE49-F238E27FC236}">
                <a16:creationId xmlns:a16="http://schemas.microsoft.com/office/drawing/2014/main" id="{12CA9ACD-FF38-9F59-5959-CAF261D151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836177"/>
              </p:ext>
            </p:extLst>
          </p:nvPr>
        </p:nvGraphicFramePr>
        <p:xfrm>
          <a:off x="1073087" y="6425446"/>
          <a:ext cx="10091624" cy="2819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29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229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229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2290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94310"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solidFill>
                            <a:srgbClr val="A5A5A5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Introduction</a:t>
                      </a:r>
                    </a:p>
                  </a:txBody>
                  <a:tcPr marL="84406" marR="84406" marT="34290" marB="34290" anchor="ctr">
                    <a:lnL w="6350" cap="flat" cmpd="sng" algn="ctr">
                      <a:solidFill>
                        <a:srgbClr val="2428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428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i="0" dirty="0">
                          <a:solidFill>
                            <a:schemeClr val="accent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Algorithm</a:t>
                      </a:r>
                    </a:p>
                  </a:txBody>
                  <a:tcPr marL="84406" marR="84406" marT="34290" marB="34290" anchor="ctr">
                    <a:lnL w="6350" cap="flat" cmpd="sng" algn="ctr">
                      <a:solidFill>
                        <a:srgbClr val="2428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428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solidFill>
                            <a:srgbClr val="A5A5A5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Experiment</a:t>
                      </a:r>
                    </a:p>
                  </a:txBody>
                  <a:tcPr marL="84406" marR="84406" marT="34290" marB="34290" anchor="ctr">
                    <a:lnL w="6350" cap="flat" cmpd="sng" algn="ctr">
                      <a:solidFill>
                        <a:srgbClr val="2428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428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solidFill>
                            <a:srgbClr val="A5A5A5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New Development</a:t>
                      </a:r>
                    </a:p>
                  </a:txBody>
                  <a:tcPr marL="84406" marR="84406" marT="34290" marB="34290" anchor="ctr">
                    <a:lnL w="6350" cap="flat" cmpd="sng" algn="ctr">
                      <a:solidFill>
                        <a:srgbClr val="2428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428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55645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3A9BE3-13AC-69E8-E9A2-447A16C786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5EC8B28-707B-455A-4BBB-292A29D36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Algorithm Set Up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E6F4C4-44DE-9CCF-5FB5-66587397A5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CF3C0EB-16EB-5D4D-A756-D022B93CAFFC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CD94D3E-FFCE-9A81-60BC-B458443338E2}"/>
              </a:ext>
            </a:extLst>
          </p:cNvPr>
          <p:cNvSpPr/>
          <p:nvPr/>
        </p:nvSpPr>
        <p:spPr>
          <a:xfrm>
            <a:off x="546925" y="3318618"/>
            <a:ext cx="3987036" cy="973232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l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E43E112-C0FF-113C-EE23-EB362263F600}"/>
              </a:ext>
            </a:extLst>
          </p:cNvPr>
          <p:cNvSpPr/>
          <p:nvPr/>
        </p:nvSpPr>
        <p:spPr>
          <a:xfrm>
            <a:off x="432080" y="1266853"/>
            <a:ext cx="1291617" cy="583305"/>
          </a:xfrm>
          <a:prstGeom prst="rect">
            <a:avLst/>
          </a:prstGeom>
          <a:solidFill>
            <a:srgbClr val="0737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Objective</a:t>
            </a:r>
            <a:endParaRPr lang="en-HK" sz="2000" b="1" dirty="0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0BFB9B5-9D20-08F1-A61F-3EED2AA15120}"/>
              </a:ext>
            </a:extLst>
          </p:cNvPr>
          <p:cNvSpPr/>
          <p:nvPr/>
        </p:nvSpPr>
        <p:spPr>
          <a:xfrm>
            <a:off x="552596" y="2128382"/>
            <a:ext cx="3987036" cy="973232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l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FBC832B-64C9-FEA8-DD87-02E80FFFF936}"/>
              </a:ext>
            </a:extLst>
          </p:cNvPr>
          <p:cNvSpPr/>
          <p:nvPr/>
        </p:nvSpPr>
        <p:spPr>
          <a:xfrm>
            <a:off x="555431" y="4501064"/>
            <a:ext cx="3987036" cy="973232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l"/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7F20E865-E783-67C6-BEE0-A78992416059}"/>
              </a:ext>
            </a:extLst>
          </p:cNvPr>
          <p:cNvGraphicFramePr>
            <a:graphicFrameLocks noGrp="1"/>
          </p:cNvGraphicFramePr>
          <p:nvPr/>
        </p:nvGraphicFramePr>
        <p:xfrm>
          <a:off x="1873175" y="1266853"/>
          <a:ext cx="9836761" cy="579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36761">
                  <a:extLst>
                    <a:ext uri="{9D8B030D-6E8A-4147-A177-3AD203B41FA5}">
                      <a16:colId xmlns:a16="http://schemas.microsoft.com/office/drawing/2014/main" val="1014772774"/>
                    </a:ext>
                  </a:extLst>
                </a:gridCol>
              </a:tblGrid>
              <a:tr h="579600">
                <a:tc>
                  <a:txBody>
                    <a:bodyPr/>
                    <a:lstStyle/>
                    <a:p>
                      <a:pPr algn="l"/>
                      <a:r>
                        <a:rPr lang="en-US" sz="1800" b="0" i="1" dirty="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Build the world’s best company and …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2901555"/>
                  </a:ext>
                </a:extLst>
              </a:tr>
            </a:tbl>
          </a:graphicData>
        </a:graphic>
      </p:graphicFrame>
      <p:grpSp>
        <p:nvGrpSpPr>
          <p:cNvPr id="8" name="Group 7">
            <a:extLst>
              <a:ext uri="{FF2B5EF4-FFF2-40B4-BE49-F238E27FC236}">
                <a16:creationId xmlns:a16="http://schemas.microsoft.com/office/drawing/2014/main" id="{203697CC-EEDA-50D9-119A-31D022EDD482}"/>
              </a:ext>
            </a:extLst>
          </p:cNvPr>
          <p:cNvGrpSpPr/>
          <p:nvPr/>
        </p:nvGrpSpPr>
        <p:grpSpPr>
          <a:xfrm>
            <a:off x="339431" y="2125206"/>
            <a:ext cx="11294302" cy="974456"/>
            <a:chOff x="62153" y="2710019"/>
            <a:chExt cx="11294302" cy="1106413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D628EB0-17C7-4543-1580-126C971705E4}"/>
                </a:ext>
              </a:extLst>
            </p:cNvPr>
            <p:cNvSpPr/>
            <p:nvPr/>
          </p:nvSpPr>
          <p:spPr>
            <a:xfrm>
              <a:off x="280987" y="2710019"/>
              <a:ext cx="11075468" cy="1106413"/>
            </a:xfrm>
            <a:prstGeom prst="rect">
              <a:avLst/>
            </a:prstGeom>
            <a:noFill/>
            <a:ln w="28575">
              <a:solidFill>
                <a:srgbClr val="051C2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HK" sz="2400" dirty="0">
                <a:solidFill>
                  <a:schemeClr val="tx1"/>
                </a:solidFill>
                <a:latin typeface="+mj-lt"/>
              </a:endParaRPr>
            </a:p>
            <a:p>
              <a:pPr algn="ctr"/>
              <a:r>
                <a:rPr lang="en-HK" b="1" dirty="0">
                  <a:solidFill>
                    <a:schemeClr val="tx1"/>
                  </a:solidFill>
                  <a:latin typeface="+mj-lt"/>
                </a:rPr>
                <a:t>Title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1DA7910-4B7E-2F18-E8CC-DBB2D92F31E0}"/>
                </a:ext>
              </a:extLst>
            </p:cNvPr>
            <p:cNvSpPr/>
            <p:nvPr/>
          </p:nvSpPr>
          <p:spPr>
            <a:xfrm>
              <a:off x="62153" y="3025625"/>
              <a:ext cx="432000" cy="475200"/>
            </a:xfrm>
            <a:prstGeom prst="ellipse">
              <a:avLst/>
            </a:prstGeom>
            <a:solidFill>
              <a:srgbClr val="051C2C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HK" sz="1600" b="1" dirty="0">
                  <a:latin typeface="+mj-lt"/>
                </a:rPr>
                <a:t>4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8318BE4-3057-9C60-2314-87F0B5CE7B79}"/>
              </a:ext>
            </a:extLst>
          </p:cNvPr>
          <p:cNvGrpSpPr/>
          <p:nvPr/>
        </p:nvGrpSpPr>
        <p:grpSpPr>
          <a:xfrm>
            <a:off x="330925" y="3314570"/>
            <a:ext cx="11297138" cy="974456"/>
            <a:chOff x="-3875811" y="2710019"/>
            <a:chExt cx="11297138" cy="1106413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EA75691-BC8D-355E-41CE-7B633A3F8779}"/>
                </a:ext>
              </a:extLst>
            </p:cNvPr>
            <p:cNvSpPr/>
            <p:nvPr/>
          </p:nvSpPr>
          <p:spPr>
            <a:xfrm>
              <a:off x="-3654141" y="2710019"/>
              <a:ext cx="11075468" cy="1106413"/>
            </a:xfrm>
            <a:prstGeom prst="rect">
              <a:avLst/>
            </a:prstGeom>
            <a:noFill/>
            <a:ln w="28575">
              <a:solidFill>
                <a:srgbClr val="051C2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HK" sz="2400" dirty="0">
                <a:solidFill>
                  <a:schemeClr val="tx1"/>
                </a:solidFill>
                <a:latin typeface="+mj-lt"/>
              </a:endParaRPr>
            </a:p>
            <a:p>
              <a:pPr algn="ctr"/>
              <a:r>
                <a:rPr lang="en-HK" b="1" dirty="0">
                  <a:solidFill>
                    <a:schemeClr val="tx1"/>
                  </a:solidFill>
                  <a:latin typeface="+mj-lt"/>
                </a:rPr>
                <a:t>Title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79175BB-F9CA-FE2C-C0FE-4A60F844E7BA}"/>
                </a:ext>
              </a:extLst>
            </p:cNvPr>
            <p:cNvSpPr/>
            <p:nvPr/>
          </p:nvSpPr>
          <p:spPr>
            <a:xfrm>
              <a:off x="-3875811" y="3030126"/>
              <a:ext cx="432000" cy="475200"/>
            </a:xfrm>
            <a:prstGeom prst="ellipse">
              <a:avLst/>
            </a:prstGeom>
            <a:solidFill>
              <a:srgbClr val="051C2C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HK" sz="1600" b="1" dirty="0">
                  <a:latin typeface="+mj-lt"/>
                </a:rPr>
                <a:t>5</a:t>
              </a:r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2DAF0DC0-4508-4C8D-9175-2FABCDB3EE27}"/>
              </a:ext>
            </a:extLst>
          </p:cNvPr>
          <p:cNvSpPr/>
          <p:nvPr/>
        </p:nvSpPr>
        <p:spPr>
          <a:xfrm>
            <a:off x="306324" y="5690650"/>
            <a:ext cx="11585639" cy="475200"/>
          </a:xfrm>
          <a:prstGeom prst="rect">
            <a:avLst/>
          </a:prstGeom>
          <a:solidFill>
            <a:srgbClr val="E87E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End of Algorithm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B9A23E9-3B9E-BF5F-21D4-A09426F4F67C}"/>
              </a:ext>
            </a:extLst>
          </p:cNvPr>
          <p:cNvGrpSpPr/>
          <p:nvPr/>
        </p:nvGrpSpPr>
        <p:grpSpPr>
          <a:xfrm>
            <a:off x="330925" y="4503933"/>
            <a:ext cx="11297138" cy="974456"/>
            <a:chOff x="-3875811" y="2710019"/>
            <a:chExt cx="11297138" cy="1106413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E0B6D1B-0150-EC74-6B4B-EFACE28AB5B8}"/>
                </a:ext>
              </a:extLst>
            </p:cNvPr>
            <p:cNvSpPr/>
            <p:nvPr/>
          </p:nvSpPr>
          <p:spPr>
            <a:xfrm>
              <a:off x="-3654141" y="2710019"/>
              <a:ext cx="11075468" cy="1106413"/>
            </a:xfrm>
            <a:prstGeom prst="rect">
              <a:avLst/>
            </a:prstGeom>
            <a:noFill/>
            <a:ln w="28575">
              <a:solidFill>
                <a:srgbClr val="051C2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HK" sz="2400" dirty="0">
                <a:solidFill>
                  <a:schemeClr val="tx1"/>
                </a:solidFill>
                <a:latin typeface="+mj-lt"/>
              </a:endParaRPr>
            </a:p>
            <a:p>
              <a:pPr algn="ctr"/>
              <a:r>
                <a:rPr lang="en-HK" b="1" dirty="0">
                  <a:solidFill>
                    <a:schemeClr val="tx1"/>
                  </a:solidFill>
                  <a:latin typeface="+mj-lt"/>
                </a:rPr>
                <a:t>Title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055CAADF-3224-0742-26DA-F69A7163130F}"/>
                </a:ext>
              </a:extLst>
            </p:cNvPr>
            <p:cNvSpPr/>
            <p:nvPr/>
          </p:nvSpPr>
          <p:spPr>
            <a:xfrm>
              <a:off x="-3875811" y="3030126"/>
              <a:ext cx="432000" cy="475200"/>
            </a:xfrm>
            <a:prstGeom prst="ellipse">
              <a:avLst/>
            </a:prstGeom>
            <a:solidFill>
              <a:srgbClr val="051C2C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HK" sz="1600" b="1" dirty="0">
                  <a:latin typeface="+mj-lt"/>
                </a:rPr>
                <a:t>6</a:t>
              </a:r>
            </a:p>
          </p:txBody>
        </p:sp>
      </p:grpSp>
      <p:pic>
        <p:nvPicPr>
          <p:cNvPr id="24" name="Picture 4" descr="(w, W)-space as F = ProjW,w�W ∈ Rℓx×ℓy, w ∈ R, Γ ∈ P�� W = 2XΓY T , w = ⟨L, Γ⟩�.">
            <a:extLst>
              <a:ext uri="{FF2B5EF4-FFF2-40B4-BE49-F238E27FC236}">
                <a16:creationId xmlns:a16="http://schemas.microsoft.com/office/drawing/2014/main" id="{98931EC6-273A-C1ED-FE42-BBB12F7998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8" b="-2617"/>
          <a:stretch/>
        </p:blipFill>
        <p:spPr bwMode="auto">
          <a:xfrm>
            <a:off x="1923159" y="1375177"/>
            <a:ext cx="9786777" cy="356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 descr="image">
            <a:extLst>
              <a:ext uri="{FF2B5EF4-FFF2-40B4-BE49-F238E27FC236}">
                <a16:creationId xmlns:a16="http://schemas.microsoft.com/office/drawing/2014/main" id="{745ACA64-BD18-BC9E-469F-8CD00BF560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1980" b="-8180"/>
          <a:stretch/>
        </p:blipFill>
        <p:spPr bwMode="auto">
          <a:xfrm>
            <a:off x="4615922" y="2370930"/>
            <a:ext cx="6813153" cy="488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8E65DB4-378E-C54D-0C6B-9608EB679211}"/>
              </a:ext>
            </a:extLst>
          </p:cNvPr>
          <p:cNvSpPr txBox="1"/>
          <p:nvPr/>
        </p:nvSpPr>
        <p:spPr>
          <a:xfrm>
            <a:off x="745507" y="2298177"/>
            <a:ext cx="38453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+mj-lt"/>
              </a:rPr>
              <a:t>Construct new constraint based on the gradient of the objective function (7)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9442520-856F-95AD-C412-90B42C1424A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6265"/>
          <a:stretch/>
        </p:blipFill>
        <p:spPr>
          <a:xfrm>
            <a:off x="5620263" y="3393408"/>
            <a:ext cx="4513088" cy="837946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E096C184-6DDB-C627-7958-CD34C840F9E5}"/>
              </a:ext>
            </a:extLst>
          </p:cNvPr>
          <p:cNvSpPr txBox="1"/>
          <p:nvPr/>
        </p:nvSpPr>
        <p:spPr>
          <a:xfrm>
            <a:off x="1028217" y="3627715"/>
            <a:ext cx="3024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/>
            <a:r>
              <a:rPr lang="en-US" sz="1800" dirty="0">
                <a:latin typeface="+mj-lt"/>
              </a:rPr>
              <a:t>New constraint that bound 𝓕</a:t>
            </a:r>
          </a:p>
        </p:txBody>
      </p:sp>
      <p:pic>
        <p:nvPicPr>
          <p:cNvPr id="28" name="Picture 6" descr="image">
            <a:extLst>
              <a:ext uri="{FF2B5EF4-FFF2-40B4-BE49-F238E27FC236}">
                <a16:creationId xmlns:a16="http://schemas.microsoft.com/office/drawing/2014/main" id="{B6F0B528-8158-3095-56FC-82F5FE3E8F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38"/>
          <a:stretch/>
        </p:blipFill>
        <p:spPr bwMode="auto">
          <a:xfrm>
            <a:off x="4615922" y="4620134"/>
            <a:ext cx="6954304" cy="766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1B304222-6F6E-0899-6876-BE54BB77F72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Algorithm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5B5A100-F0C1-01B5-CDE9-54FBE7149733}"/>
              </a:ext>
            </a:extLst>
          </p:cNvPr>
          <p:cNvSpPr txBox="1"/>
          <p:nvPr/>
        </p:nvSpPr>
        <p:spPr>
          <a:xfrm>
            <a:off x="1028216" y="4806495"/>
            <a:ext cx="3024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/>
            <a:r>
              <a:rPr lang="en-US" dirty="0">
                <a:latin typeface="+mj-lt"/>
              </a:rPr>
              <a:t>Update the Upper Bound</a:t>
            </a:r>
            <a:endParaRPr lang="en-US" sz="1800" dirty="0">
              <a:latin typeface="+mj-lt"/>
            </a:endParaRPr>
          </a:p>
        </p:txBody>
      </p:sp>
      <p:graphicFrame>
        <p:nvGraphicFramePr>
          <p:cNvPr id="33" name="Table 32">
            <a:extLst>
              <a:ext uri="{FF2B5EF4-FFF2-40B4-BE49-F238E27FC236}">
                <a16:creationId xmlns:a16="http://schemas.microsoft.com/office/drawing/2014/main" id="{F20BE64A-AE44-3B53-060E-B70E425A85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4549802"/>
              </p:ext>
            </p:extLst>
          </p:nvPr>
        </p:nvGraphicFramePr>
        <p:xfrm>
          <a:off x="1073087" y="6425446"/>
          <a:ext cx="10091624" cy="2819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29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229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229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2290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94310"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solidFill>
                            <a:srgbClr val="A5A5A5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Introduction</a:t>
                      </a:r>
                    </a:p>
                  </a:txBody>
                  <a:tcPr marL="84406" marR="84406" marT="34290" marB="34290" anchor="ctr">
                    <a:lnL w="6350" cap="flat" cmpd="sng" algn="ctr">
                      <a:solidFill>
                        <a:srgbClr val="2428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428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i="0" dirty="0">
                          <a:solidFill>
                            <a:schemeClr val="accent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Algorithm</a:t>
                      </a:r>
                    </a:p>
                  </a:txBody>
                  <a:tcPr marL="84406" marR="84406" marT="34290" marB="34290" anchor="ctr">
                    <a:lnL w="6350" cap="flat" cmpd="sng" algn="ctr">
                      <a:solidFill>
                        <a:srgbClr val="2428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428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solidFill>
                            <a:srgbClr val="A5A5A5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Experiment</a:t>
                      </a:r>
                    </a:p>
                  </a:txBody>
                  <a:tcPr marL="84406" marR="84406" marT="34290" marB="34290" anchor="ctr">
                    <a:lnL w="6350" cap="flat" cmpd="sng" algn="ctr">
                      <a:solidFill>
                        <a:srgbClr val="2428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428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solidFill>
                            <a:srgbClr val="A5A5A5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New Development</a:t>
                      </a:r>
                    </a:p>
                  </a:txBody>
                  <a:tcPr marL="84406" marR="84406" marT="34290" marB="34290" anchor="ctr">
                    <a:lnL w="6350" cap="flat" cmpd="sng" algn="ctr">
                      <a:solidFill>
                        <a:srgbClr val="2428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428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98888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68D249-7098-9355-1C7B-81B2D8BD07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4C90491-0424-1AB2-02CE-81923B0D4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Visualization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80722F-4EAC-ED6E-4028-B825519AB7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CF3C0EB-16EB-5D4D-A756-D022B93CAFFC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5941D22-0879-3F9C-BB3E-9561375C60A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HK" dirty="0"/>
              <a:t>Algorithm</a:t>
            </a:r>
          </a:p>
        </p:txBody>
      </p:sp>
      <p:pic>
        <p:nvPicPr>
          <p:cNvPr id="30" name="Picture 8" descr="image">
            <a:extLst>
              <a:ext uri="{FF2B5EF4-FFF2-40B4-BE49-F238E27FC236}">
                <a16:creationId xmlns:a16="http://schemas.microsoft.com/office/drawing/2014/main" id="{002512E6-D98B-2219-58BD-4E7CDA976B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7366" y="1840144"/>
            <a:ext cx="7216379" cy="4275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Freeform 30">
            <a:extLst>
              <a:ext uri="{FF2B5EF4-FFF2-40B4-BE49-F238E27FC236}">
                <a16:creationId xmlns:a16="http://schemas.microsoft.com/office/drawing/2014/main" id="{AF1FDF97-AB23-5BA7-BDB4-62BC719E9259}"/>
              </a:ext>
            </a:extLst>
          </p:cNvPr>
          <p:cNvSpPr/>
          <p:nvPr/>
        </p:nvSpPr>
        <p:spPr>
          <a:xfrm>
            <a:off x="2700791" y="2684713"/>
            <a:ext cx="3361038" cy="2761735"/>
          </a:xfrm>
          <a:custGeom>
            <a:avLst/>
            <a:gdLst>
              <a:gd name="connsiteX0" fmla="*/ 6179 w 3361038"/>
              <a:gd name="connsiteY0" fmla="*/ 0 h 2761735"/>
              <a:gd name="connsiteX1" fmla="*/ 0 w 3361038"/>
              <a:gd name="connsiteY1" fmla="*/ 2761735 h 2761735"/>
              <a:gd name="connsiteX2" fmla="*/ 3361038 w 3361038"/>
              <a:gd name="connsiteY2" fmla="*/ 2755557 h 2761735"/>
              <a:gd name="connsiteX3" fmla="*/ 3348681 w 3361038"/>
              <a:gd name="connsiteY3" fmla="*/ 6178 h 2761735"/>
              <a:gd name="connsiteX4" fmla="*/ 6179 w 3361038"/>
              <a:gd name="connsiteY4" fmla="*/ 0 h 2761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61038" h="2761735">
                <a:moveTo>
                  <a:pt x="6179" y="0"/>
                </a:moveTo>
                <a:cubicBezTo>
                  <a:pt x="4119" y="920578"/>
                  <a:pt x="2060" y="1841157"/>
                  <a:pt x="0" y="2761735"/>
                </a:cubicBezTo>
                <a:lnTo>
                  <a:pt x="3361038" y="2755557"/>
                </a:lnTo>
                <a:lnTo>
                  <a:pt x="3348681" y="6178"/>
                </a:lnTo>
                <a:lnTo>
                  <a:pt x="6179" y="0"/>
                </a:lnTo>
                <a:close/>
              </a:path>
            </a:pathLst>
          </a:custGeom>
          <a:solidFill>
            <a:srgbClr val="156082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 31">
            <a:extLst>
              <a:ext uri="{FF2B5EF4-FFF2-40B4-BE49-F238E27FC236}">
                <a16:creationId xmlns:a16="http://schemas.microsoft.com/office/drawing/2014/main" id="{D53BF54B-79F5-37FD-11B1-E660FC5DC7D1}"/>
              </a:ext>
            </a:extLst>
          </p:cNvPr>
          <p:cNvSpPr/>
          <p:nvPr/>
        </p:nvSpPr>
        <p:spPr>
          <a:xfrm>
            <a:off x="7945476" y="2839497"/>
            <a:ext cx="814137" cy="128337"/>
          </a:xfrm>
          <a:custGeom>
            <a:avLst/>
            <a:gdLst>
              <a:gd name="connsiteX0" fmla="*/ 0 w 814137"/>
              <a:gd name="connsiteY0" fmla="*/ 0 h 128337"/>
              <a:gd name="connsiteX1" fmla="*/ 814137 w 814137"/>
              <a:gd name="connsiteY1" fmla="*/ 8021 h 128337"/>
              <a:gd name="connsiteX2" fmla="*/ 814137 w 814137"/>
              <a:gd name="connsiteY2" fmla="*/ 128337 h 128337"/>
              <a:gd name="connsiteX3" fmla="*/ 0 w 814137"/>
              <a:gd name="connsiteY3" fmla="*/ 0 h 128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14137" h="128337">
                <a:moveTo>
                  <a:pt x="0" y="0"/>
                </a:moveTo>
                <a:lnTo>
                  <a:pt x="814137" y="8021"/>
                </a:lnTo>
                <a:lnTo>
                  <a:pt x="814137" y="128337"/>
                </a:lnTo>
                <a:lnTo>
                  <a:pt x="0" y="0"/>
                </a:lnTo>
                <a:close/>
              </a:path>
            </a:pathLst>
          </a:custGeom>
          <a:solidFill>
            <a:srgbClr val="FF4518">
              <a:alpha val="28000"/>
            </a:srgbClr>
          </a:solidFill>
          <a:ln w="952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 39">
            <a:extLst>
              <a:ext uri="{FF2B5EF4-FFF2-40B4-BE49-F238E27FC236}">
                <a16:creationId xmlns:a16="http://schemas.microsoft.com/office/drawing/2014/main" id="{17C60814-558B-18C3-5D8B-82E7EC7233EE}"/>
              </a:ext>
            </a:extLst>
          </p:cNvPr>
          <p:cNvSpPr/>
          <p:nvPr/>
        </p:nvSpPr>
        <p:spPr>
          <a:xfrm>
            <a:off x="7996845" y="4753286"/>
            <a:ext cx="1274323" cy="452337"/>
          </a:xfrm>
          <a:custGeom>
            <a:avLst/>
            <a:gdLst>
              <a:gd name="connsiteX0" fmla="*/ 0 w 1274323"/>
              <a:gd name="connsiteY0" fmla="*/ 447473 h 452337"/>
              <a:gd name="connsiteX1" fmla="*/ 1274323 w 1274323"/>
              <a:gd name="connsiteY1" fmla="*/ 452337 h 452337"/>
              <a:gd name="connsiteX2" fmla="*/ 1269459 w 1274323"/>
              <a:gd name="connsiteY2" fmla="*/ 0 h 452337"/>
              <a:gd name="connsiteX3" fmla="*/ 0 w 1274323"/>
              <a:gd name="connsiteY3" fmla="*/ 447473 h 452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74323" h="452337">
                <a:moveTo>
                  <a:pt x="0" y="447473"/>
                </a:moveTo>
                <a:lnTo>
                  <a:pt x="1274323" y="452337"/>
                </a:lnTo>
                <a:cubicBezTo>
                  <a:pt x="1272702" y="301558"/>
                  <a:pt x="1271080" y="150779"/>
                  <a:pt x="1269459" y="0"/>
                </a:cubicBezTo>
                <a:lnTo>
                  <a:pt x="0" y="447473"/>
                </a:lnTo>
                <a:close/>
              </a:path>
            </a:pathLst>
          </a:custGeom>
          <a:solidFill>
            <a:srgbClr val="FF4518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 40">
            <a:extLst>
              <a:ext uri="{FF2B5EF4-FFF2-40B4-BE49-F238E27FC236}">
                <a16:creationId xmlns:a16="http://schemas.microsoft.com/office/drawing/2014/main" id="{FA4C4667-E4FC-E16D-AEB5-7F11031553B8}"/>
              </a:ext>
            </a:extLst>
          </p:cNvPr>
          <p:cNvSpPr/>
          <p:nvPr/>
        </p:nvSpPr>
        <p:spPr>
          <a:xfrm>
            <a:off x="2699576" y="2695381"/>
            <a:ext cx="3352800" cy="2753194"/>
          </a:xfrm>
          <a:custGeom>
            <a:avLst/>
            <a:gdLst>
              <a:gd name="connsiteX0" fmla="*/ 79947 w 3352800"/>
              <a:gd name="connsiteY0" fmla="*/ 414728 h 2753194"/>
              <a:gd name="connsiteX1" fmla="*/ 0 w 3352800"/>
              <a:gd name="connsiteY1" fmla="*/ 764499 h 2753194"/>
              <a:gd name="connsiteX2" fmla="*/ 0 w 3352800"/>
              <a:gd name="connsiteY2" fmla="*/ 1973705 h 2753194"/>
              <a:gd name="connsiteX3" fmla="*/ 74951 w 3352800"/>
              <a:gd name="connsiteY3" fmla="*/ 2333469 h 2753194"/>
              <a:gd name="connsiteX4" fmla="*/ 1648918 w 3352800"/>
              <a:gd name="connsiteY4" fmla="*/ 2573312 h 2753194"/>
              <a:gd name="connsiteX5" fmla="*/ 3282846 w 3352800"/>
              <a:gd name="connsiteY5" fmla="*/ 2753194 h 2753194"/>
              <a:gd name="connsiteX6" fmla="*/ 3352800 w 3352800"/>
              <a:gd name="connsiteY6" fmla="*/ 2473378 h 2753194"/>
              <a:gd name="connsiteX7" fmla="*/ 3347803 w 3352800"/>
              <a:gd name="connsiteY7" fmla="*/ 239843 h 2753194"/>
              <a:gd name="connsiteX8" fmla="*/ 3282846 w 3352800"/>
              <a:gd name="connsiteY8" fmla="*/ 0 h 2753194"/>
              <a:gd name="connsiteX9" fmla="*/ 1319134 w 3352800"/>
              <a:gd name="connsiteY9" fmla="*/ 219856 h 2753194"/>
              <a:gd name="connsiteX10" fmla="*/ 79947 w 3352800"/>
              <a:gd name="connsiteY10" fmla="*/ 414728 h 2753194"/>
              <a:gd name="connsiteX0" fmla="*/ 79947 w 3352800"/>
              <a:gd name="connsiteY0" fmla="*/ 414728 h 2753194"/>
              <a:gd name="connsiteX1" fmla="*/ 0 w 3352800"/>
              <a:gd name="connsiteY1" fmla="*/ 764499 h 2753194"/>
              <a:gd name="connsiteX2" fmla="*/ 0 w 3352800"/>
              <a:gd name="connsiteY2" fmla="*/ 1973705 h 2753194"/>
              <a:gd name="connsiteX3" fmla="*/ 74951 w 3352800"/>
              <a:gd name="connsiteY3" fmla="*/ 2333469 h 2753194"/>
              <a:gd name="connsiteX4" fmla="*/ 1648918 w 3352800"/>
              <a:gd name="connsiteY4" fmla="*/ 2573312 h 2753194"/>
              <a:gd name="connsiteX5" fmla="*/ 3282846 w 3352800"/>
              <a:gd name="connsiteY5" fmla="*/ 2753194 h 2753194"/>
              <a:gd name="connsiteX6" fmla="*/ 3352800 w 3352800"/>
              <a:gd name="connsiteY6" fmla="*/ 2473378 h 2753194"/>
              <a:gd name="connsiteX7" fmla="*/ 3347803 w 3352800"/>
              <a:gd name="connsiteY7" fmla="*/ 239843 h 2753194"/>
              <a:gd name="connsiteX8" fmla="*/ 3282846 w 3352800"/>
              <a:gd name="connsiteY8" fmla="*/ 0 h 2753194"/>
              <a:gd name="connsiteX9" fmla="*/ 1468325 w 3352800"/>
              <a:gd name="connsiteY9" fmla="*/ 195793 h 2753194"/>
              <a:gd name="connsiteX10" fmla="*/ 79947 w 3352800"/>
              <a:gd name="connsiteY10" fmla="*/ 414728 h 2753194"/>
              <a:gd name="connsiteX0" fmla="*/ 79947 w 3352800"/>
              <a:gd name="connsiteY0" fmla="*/ 414728 h 2753194"/>
              <a:gd name="connsiteX1" fmla="*/ 0 w 3352800"/>
              <a:gd name="connsiteY1" fmla="*/ 764499 h 2753194"/>
              <a:gd name="connsiteX2" fmla="*/ 0 w 3352800"/>
              <a:gd name="connsiteY2" fmla="*/ 1973705 h 2753194"/>
              <a:gd name="connsiteX3" fmla="*/ 74951 w 3352800"/>
              <a:gd name="connsiteY3" fmla="*/ 2333469 h 2753194"/>
              <a:gd name="connsiteX4" fmla="*/ 1648918 w 3352800"/>
              <a:gd name="connsiteY4" fmla="*/ 2573312 h 2753194"/>
              <a:gd name="connsiteX5" fmla="*/ 3282846 w 3352800"/>
              <a:gd name="connsiteY5" fmla="*/ 2753194 h 2753194"/>
              <a:gd name="connsiteX6" fmla="*/ 3352800 w 3352800"/>
              <a:gd name="connsiteY6" fmla="*/ 2473378 h 2753194"/>
              <a:gd name="connsiteX7" fmla="*/ 3347803 w 3352800"/>
              <a:gd name="connsiteY7" fmla="*/ 239843 h 2753194"/>
              <a:gd name="connsiteX8" fmla="*/ 3282846 w 3352800"/>
              <a:gd name="connsiteY8" fmla="*/ 0 h 2753194"/>
              <a:gd name="connsiteX9" fmla="*/ 1468325 w 3352800"/>
              <a:gd name="connsiteY9" fmla="*/ 195793 h 2753194"/>
              <a:gd name="connsiteX10" fmla="*/ 79947 w 3352800"/>
              <a:gd name="connsiteY10" fmla="*/ 414728 h 2753194"/>
              <a:gd name="connsiteX0" fmla="*/ 79947 w 3352800"/>
              <a:gd name="connsiteY0" fmla="*/ 414728 h 2753194"/>
              <a:gd name="connsiteX1" fmla="*/ 0 w 3352800"/>
              <a:gd name="connsiteY1" fmla="*/ 764499 h 2753194"/>
              <a:gd name="connsiteX2" fmla="*/ 0 w 3352800"/>
              <a:gd name="connsiteY2" fmla="*/ 1973705 h 2753194"/>
              <a:gd name="connsiteX3" fmla="*/ 74951 w 3352800"/>
              <a:gd name="connsiteY3" fmla="*/ 2333469 h 2753194"/>
              <a:gd name="connsiteX4" fmla="*/ 1648918 w 3352800"/>
              <a:gd name="connsiteY4" fmla="*/ 2573312 h 2753194"/>
              <a:gd name="connsiteX5" fmla="*/ 3282846 w 3352800"/>
              <a:gd name="connsiteY5" fmla="*/ 2753194 h 2753194"/>
              <a:gd name="connsiteX6" fmla="*/ 3352800 w 3352800"/>
              <a:gd name="connsiteY6" fmla="*/ 2473378 h 2753194"/>
              <a:gd name="connsiteX7" fmla="*/ 3347803 w 3352800"/>
              <a:gd name="connsiteY7" fmla="*/ 239843 h 2753194"/>
              <a:gd name="connsiteX8" fmla="*/ 3282846 w 3352800"/>
              <a:gd name="connsiteY8" fmla="*/ 0 h 2753194"/>
              <a:gd name="connsiteX9" fmla="*/ 1468325 w 3352800"/>
              <a:gd name="connsiteY9" fmla="*/ 195793 h 2753194"/>
              <a:gd name="connsiteX10" fmla="*/ 79947 w 3352800"/>
              <a:gd name="connsiteY10" fmla="*/ 414728 h 2753194"/>
              <a:gd name="connsiteX0" fmla="*/ 79947 w 3352800"/>
              <a:gd name="connsiteY0" fmla="*/ 414728 h 2753194"/>
              <a:gd name="connsiteX1" fmla="*/ 0 w 3352800"/>
              <a:gd name="connsiteY1" fmla="*/ 764499 h 2753194"/>
              <a:gd name="connsiteX2" fmla="*/ 0 w 3352800"/>
              <a:gd name="connsiteY2" fmla="*/ 1973705 h 2753194"/>
              <a:gd name="connsiteX3" fmla="*/ 74951 w 3352800"/>
              <a:gd name="connsiteY3" fmla="*/ 2333469 h 2753194"/>
              <a:gd name="connsiteX4" fmla="*/ 1648918 w 3352800"/>
              <a:gd name="connsiteY4" fmla="*/ 2578124 h 2753194"/>
              <a:gd name="connsiteX5" fmla="*/ 3282846 w 3352800"/>
              <a:gd name="connsiteY5" fmla="*/ 2753194 h 2753194"/>
              <a:gd name="connsiteX6" fmla="*/ 3352800 w 3352800"/>
              <a:gd name="connsiteY6" fmla="*/ 2473378 h 2753194"/>
              <a:gd name="connsiteX7" fmla="*/ 3347803 w 3352800"/>
              <a:gd name="connsiteY7" fmla="*/ 239843 h 2753194"/>
              <a:gd name="connsiteX8" fmla="*/ 3282846 w 3352800"/>
              <a:gd name="connsiteY8" fmla="*/ 0 h 2753194"/>
              <a:gd name="connsiteX9" fmla="*/ 1468325 w 3352800"/>
              <a:gd name="connsiteY9" fmla="*/ 195793 h 2753194"/>
              <a:gd name="connsiteX10" fmla="*/ 79947 w 3352800"/>
              <a:gd name="connsiteY10" fmla="*/ 414728 h 2753194"/>
              <a:gd name="connsiteX0" fmla="*/ 79947 w 3352800"/>
              <a:gd name="connsiteY0" fmla="*/ 414728 h 2753194"/>
              <a:gd name="connsiteX1" fmla="*/ 0 w 3352800"/>
              <a:gd name="connsiteY1" fmla="*/ 764499 h 2753194"/>
              <a:gd name="connsiteX2" fmla="*/ 0 w 3352800"/>
              <a:gd name="connsiteY2" fmla="*/ 1973705 h 2753194"/>
              <a:gd name="connsiteX3" fmla="*/ 74951 w 3352800"/>
              <a:gd name="connsiteY3" fmla="*/ 2333469 h 2753194"/>
              <a:gd name="connsiteX4" fmla="*/ 1648918 w 3352800"/>
              <a:gd name="connsiteY4" fmla="*/ 2578124 h 2753194"/>
              <a:gd name="connsiteX5" fmla="*/ 3282846 w 3352800"/>
              <a:gd name="connsiteY5" fmla="*/ 2753194 h 2753194"/>
              <a:gd name="connsiteX6" fmla="*/ 3352800 w 3352800"/>
              <a:gd name="connsiteY6" fmla="*/ 2473378 h 2753194"/>
              <a:gd name="connsiteX7" fmla="*/ 3347803 w 3352800"/>
              <a:gd name="connsiteY7" fmla="*/ 239843 h 2753194"/>
              <a:gd name="connsiteX8" fmla="*/ 3282846 w 3352800"/>
              <a:gd name="connsiteY8" fmla="*/ 0 h 2753194"/>
              <a:gd name="connsiteX9" fmla="*/ 1468325 w 3352800"/>
              <a:gd name="connsiteY9" fmla="*/ 195793 h 2753194"/>
              <a:gd name="connsiteX10" fmla="*/ 79947 w 3352800"/>
              <a:gd name="connsiteY10" fmla="*/ 414728 h 2753194"/>
              <a:gd name="connsiteX0" fmla="*/ 79947 w 3352800"/>
              <a:gd name="connsiteY0" fmla="*/ 414728 h 2753194"/>
              <a:gd name="connsiteX1" fmla="*/ 0 w 3352800"/>
              <a:gd name="connsiteY1" fmla="*/ 764499 h 2753194"/>
              <a:gd name="connsiteX2" fmla="*/ 0 w 3352800"/>
              <a:gd name="connsiteY2" fmla="*/ 1973705 h 2753194"/>
              <a:gd name="connsiteX3" fmla="*/ 74951 w 3352800"/>
              <a:gd name="connsiteY3" fmla="*/ 2333469 h 2753194"/>
              <a:gd name="connsiteX4" fmla="*/ 1648918 w 3352800"/>
              <a:gd name="connsiteY4" fmla="*/ 2578124 h 2753194"/>
              <a:gd name="connsiteX5" fmla="*/ 3282846 w 3352800"/>
              <a:gd name="connsiteY5" fmla="*/ 2753194 h 2753194"/>
              <a:gd name="connsiteX6" fmla="*/ 3352800 w 3352800"/>
              <a:gd name="connsiteY6" fmla="*/ 2473378 h 2753194"/>
              <a:gd name="connsiteX7" fmla="*/ 3347803 w 3352800"/>
              <a:gd name="connsiteY7" fmla="*/ 239843 h 2753194"/>
              <a:gd name="connsiteX8" fmla="*/ 3282846 w 3352800"/>
              <a:gd name="connsiteY8" fmla="*/ 0 h 2753194"/>
              <a:gd name="connsiteX9" fmla="*/ 1468325 w 3352800"/>
              <a:gd name="connsiteY9" fmla="*/ 195793 h 2753194"/>
              <a:gd name="connsiteX10" fmla="*/ 79947 w 3352800"/>
              <a:gd name="connsiteY10" fmla="*/ 414728 h 2753194"/>
              <a:gd name="connsiteX0" fmla="*/ 79947 w 3352800"/>
              <a:gd name="connsiteY0" fmla="*/ 414728 h 2753194"/>
              <a:gd name="connsiteX1" fmla="*/ 0 w 3352800"/>
              <a:gd name="connsiteY1" fmla="*/ 764499 h 2753194"/>
              <a:gd name="connsiteX2" fmla="*/ 0 w 3352800"/>
              <a:gd name="connsiteY2" fmla="*/ 1973705 h 2753194"/>
              <a:gd name="connsiteX3" fmla="*/ 74951 w 3352800"/>
              <a:gd name="connsiteY3" fmla="*/ 2333469 h 2753194"/>
              <a:gd name="connsiteX4" fmla="*/ 1648918 w 3352800"/>
              <a:gd name="connsiteY4" fmla="*/ 2578124 h 2753194"/>
              <a:gd name="connsiteX5" fmla="*/ 3282846 w 3352800"/>
              <a:gd name="connsiteY5" fmla="*/ 2753194 h 2753194"/>
              <a:gd name="connsiteX6" fmla="*/ 3352800 w 3352800"/>
              <a:gd name="connsiteY6" fmla="*/ 2473378 h 2753194"/>
              <a:gd name="connsiteX7" fmla="*/ 3347803 w 3352800"/>
              <a:gd name="connsiteY7" fmla="*/ 239843 h 2753194"/>
              <a:gd name="connsiteX8" fmla="*/ 3282846 w 3352800"/>
              <a:gd name="connsiteY8" fmla="*/ 0 h 2753194"/>
              <a:gd name="connsiteX9" fmla="*/ 1468325 w 3352800"/>
              <a:gd name="connsiteY9" fmla="*/ 195793 h 2753194"/>
              <a:gd name="connsiteX10" fmla="*/ 79947 w 3352800"/>
              <a:gd name="connsiteY10" fmla="*/ 414728 h 2753194"/>
              <a:gd name="connsiteX0" fmla="*/ 79947 w 3352800"/>
              <a:gd name="connsiteY0" fmla="*/ 414728 h 2753194"/>
              <a:gd name="connsiteX1" fmla="*/ 0 w 3352800"/>
              <a:gd name="connsiteY1" fmla="*/ 764499 h 2753194"/>
              <a:gd name="connsiteX2" fmla="*/ 0 w 3352800"/>
              <a:gd name="connsiteY2" fmla="*/ 1973705 h 2753194"/>
              <a:gd name="connsiteX3" fmla="*/ 74951 w 3352800"/>
              <a:gd name="connsiteY3" fmla="*/ 2333469 h 2753194"/>
              <a:gd name="connsiteX4" fmla="*/ 1648918 w 3352800"/>
              <a:gd name="connsiteY4" fmla="*/ 2578124 h 2753194"/>
              <a:gd name="connsiteX5" fmla="*/ 3282846 w 3352800"/>
              <a:gd name="connsiteY5" fmla="*/ 2753194 h 2753194"/>
              <a:gd name="connsiteX6" fmla="*/ 3352800 w 3352800"/>
              <a:gd name="connsiteY6" fmla="*/ 2473378 h 2753194"/>
              <a:gd name="connsiteX7" fmla="*/ 3347803 w 3352800"/>
              <a:gd name="connsiteY7" fmla="*/ 239843 h 2753194"/>
              <a:gd name="connsiteX8" fmla="*/ 3282846 w 3352800"/>
              <a:gd name="connsiteY8" fmla="*/ 0 h 2753194"/>
              <a:gd name="connsiteX9" fmla="*/ 1468325 w 3352800"/>
              <a:gd name="connsiteY9" fmla="*/ 195793 h 2753194"/>
              <a:gd name="connsiteX10" fmla="*/ 79947 w 3352800"/>
              <a:gd name="connsiteY10" fmla="*/ 414728 h 2753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352800" h="2753194">
                <a:moveTo>
                  <a:pt x="79947" y="414728"/>
                </a:moveTo>
                <a:lnTo>
                  <a:pt x="0" y="764499"/>
                </a:lnTo>
                <a:lnTo>
                  <a:pt x="0" y="1973705"/>
                </a:lnTo>
                <a:lnTo>
                  <a:pt x="74951" y="2333469"/>
                </a:lnTo>
                <a:cubicBezTo>
                  <a:pt x="638108" y="2448709"/>
                  <a:pt x="445682" y="2409944"/>
                  <a:pt x="1648918" y="2578124"/>
                </a:cubicBezTo>
                <a:cubicBezTo>
                  <a:pt x="2679637" y="2703858"/>
                  <a:pt x="2738203" y="2694837"/>
                  <a:pt x="3282846" y="2753194"/>
                </a:cubicBezTo>
                <a:lnTo>
                  <a:pt x="3352800" y="2473378"/>
                </a:lnTo>
                <a:cubicBezTo>
                  <a:pt x="3351134" y="1728866"/>
                  <a:pt x="3349469" y="984355"/>
                  <a:pt x="3347803" y="239843"/>
                </a:cubicBezTo>
                <a:lnTo>
                  <a:pt x="3282846" y="0"/>
                </a:lnTo>
                <a:cubicBezTo>
                  <a:pt x="2678006" y="65264"/>
                  <a:pt x="2068352" y="116091"/>
                  <a:pt x="1468325" y="195793"/>
                </a:cubicBezTo>
                <a:cubicBezTo>
                  <a:pt x="630147" y="307272"/>
                  <a:pt x="542740" y="341750"/>
                  <a:pt x="79947" y="414728"/>
                </a:cubicBezTo>
                <a:close/>
              </a:path>
            </a:pathLst>
          </a:custGeom>
          <a:solidFill>
            <a:schemeClr val="accent1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4FE79041-4597-0CE9-7DD4-F07664C1EB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4006" y="4848923"/>
            <a:ext cx="91698" cy="86604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0F4C3EFE-E586-1CC4-894A-908F54649E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8638" y="2916271"/>
            <a:ext cx="76389" cy="103125"/>
          </a:xfrm>
          <a:prstGeom prst="rect">
            <a:avLst/>
          </a:prstGeom>
        </p:spPr>
      </p:pic>
      <p:grpSp>
        <p:nvGrpSpPr>
          <p:cNvPr id="47" name="Group 46">
            <a:extLst>
              <a:ext uri="{FF2B5EF4-FFF2-40B4-BE49-F238E27FC236}">
                <a16:creationId xmlns:a16="http://schemas.microsoft.com/office/drawing/2014/main" id="{6AD3ABFC-1A8F-344E-62E9-1A7319F86981}"/>
              </a:ext>
            </a:extLst>
          </p:cNvPr>
          <p:cNvGrpSpPr/>
          <p:nvPr/>
        </p:nvGrpSpPr>
        <p:grpSpPr>
          <a:xfrm>
            <a:off x="419380" y="1190273"/>
            <a:ext cx="11472583" cy="376041"/>
            <a:chOff x="533400" y="1316950"/>
            <a:chExt cx="4997520" cy="376041"/>
          </a:xfrm>
        </p:grpSpPr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78E2E12-4EBC-E03D-2D58-04F0FDAA660E}"/>
                </a:ext>
              </a:extLst>
            </p:cNvPr>
            <p:cNvCxnSpPr/>
            <p:nvPr/>
          </p:nvCxnSpPr>
          <p:spPr>
            <a:xfrm>
              <a:off x="533400" y="1689100"/>
              <a:ext cx="4997520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4E0D8AF7-6BA2-0BB4-8AE5-02DF5F9127DD}"/>
                </a:ext>
              </a:extLst>
            </p:cNvPr>
            <p:cNvSpPr/>
            <p:nvPr/>
          </p:nvSpPr>
          <p:spPr>
            <a:xfrm>
              <a:off x="533400" y="1316950"/>
              <a:ext cx="4997520" cy="37604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HK" dirty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52" name="Table 51">
            <a:extLst>
              <a:ext uri="{FF2B5EF4-FFF2-40B4-BE49-F238E27FC236}">
                <a16:creationId xmlns:a16="http://schemas.microsoft.com/office/drawing/2014/main" id="{45BDEBBA-0E8D-DCE7-A66D-E562B0F443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087329"/>
              </p:ext>
            </p:extLst>
          </p:nvPr>
        </p:nvGraphicFramePr>
        <p:xfrm>
          <a:off x="1073087" y="6425446"/>
          <a:ext cx="10091624" cy="2819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29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229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229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2290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94310"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solidFill>
                            <a:srgbClr val="A5A5A5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Introduction</a:t>
                      </a:r>
                    </a:p>
                  </a:txBody>
                  <a:tcPr marL="84406" marR="84406" marT="34290" marB="34290" anchor="ctr">
                    <a:lnL w="6350" cap="flat" cmpd="sng" algn="ctr">
                      <a:solidFill>
                        <a:srgbClr val="2428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428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i="0" dirty="0">
                          <a:solidFill>
                            <a:schemeClr val="accent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Algorithm</a:t>
                      </a:r>
                    </a:p>
                  </a:txBody>
                  <a:tcPr marL="84406" marR="84406" marT="34290" marB="34290" anchor="ctr">
                    <a:lnL w="6350" cap="flat" cmpd="sng" algn="ctr">
                      <a:solidFill>
                        <a:srgbClr val="2428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428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solidFill>
                            <a:srgbClr val="A5A5A5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Experiment</a:t>
                      </a:r>
                    </a:p>
                  </a:txBody>
                  <a:tcPr marL="84406" marR="84406" marT="34290" marB="34290" anchor="ctr">
                    <a:lnL w="6350" cap="flat" cmpd="sng" algn="ctr">
                      <a:solidFill>
                        <a:srgbClr val="2428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428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solidFill>
                            <a:srgbClr val="A5A5A5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New Development</a:t>
                      </a:r>
                    </a:p>
                  </a:txBody>
                  <a:tcPr marL="84406" marR="84406" marT="34290" marB="34290" anchor="ctr">
                    <a:lnL w="6350" cap="flat" cmpd="sng" algn="ctr">
                      <a:solidFill>
                        <a:srgbClr val="2428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428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18778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5" dur="1250" fill="hold"/>
                                        <p:tgtEl>
                                          <p:spTgt spid="42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3" dur="1250" fill="hold"/>
                                        <p:tgtEl>
                                          <p:spTgt spid="43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8" presetClass="exit" presetSubtype="1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trips(downLeft)">
                                      <p:cBhvr>
                                        <p:cTn id="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1" grpId="1" animBg="1"/>
      <p:bldP spid="32" grpId="0" animBg="1"/>
      <p:bldP spid="40" grpId="0" animBg="1"/>
      <p:bldP spid="4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8C6E63-EBFD-AE5F-2FA0-2883EF44F4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F29F82C-0EC9-5233-6B39-2442A07026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Visualization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7D752C-80B8-998C-D75D-E408B94B8D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CF3C0EB-16EB-5D4D-A756-D022B93CAFFC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861154A-A908-0081-0838-D896913A74D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HK" dirty="0"/>
              <a:t>Algorithm</a:t>
            </a:r>
          </a:p>
        </p:txBody>
      </p:sp>
      <p:sp>
        <p:nvSpPr>
          <p:cNvPr id="9" name="Parallelogram 8">
            <a:extLst>
              <a:ext uri="{FF2B5EF4-FFF2-40B4-BE49-F238E27FC236}">
                <a16:creationId xmlns:a16="http://schemas.microsoft.com/office/drawing/2014/main" id="{70179445-4D52-D233-C2BD-594268E17B54}"/>
              </a:ext>
            </a:extLst>
          </p:cNvPr>
          <p:cNvSpPr/>
          <p:nvPr/>
        </p:nvSpPr>
        <p:spPr>
          <a:xfrm>
            <a:off x="1812062" y="1860431"/>
            <a:ext cx="8567875" cy="547291"/>
          </a:xfrm>
          <a:prstGeom prst="parallelogram">
            <a:avLst/>
          </a:prstGeom>
          <a:solidFill>
            <a:srgbClr val="DBDBDB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spc="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</a:rPr>
              <a:t>Pseudocode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752884B8-4FD2-AE59-0BAB-D77DA06BE2A6}"/>
              </a:ext>
            </a:extLst>
          </p:cNvPr>
          <p:cNvGrpSpPr/>
          <p:nvPr/>
        </p:nvGrpSpPr>
        <p:grpSpPr>
          <a:xfrm>
            <a:off x="419380" y="1190273"/>
            <a:ext cx="11472583" cy="376041"/>
            <a:chOff x="533400" y="1316950"/>
            <a:chExt cx="4997520" cy="376041"/>
          </a:xfrm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804742CC-F0E4-05AC-38B9-1AA0E0A86143}"/>
                </a:ext>
              </a:extLst>
            </p:cNvPr>
            <p:cNvCxnSpPr/>
            <p:nvPr/>
          </p:nvCxnSpPr>
          <p:spPr>
            <a:xfrm>
              <a:off x="533400" y="1689100"/>
              <a:ext cx="4997520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77391836-A273-9F57-460B-AE332167C89A}"/>
                </a:ext>
              </a:extLst>
            </p:cNvPr>
            <p:cNvSpPr/>
            <p:nvPr/>
          </p:nvSpPr>
          <p:spPr>
            <a:xfrm>
              <a:off x="533400" y="1316950"/>
              <a:ext cx="4997520" cy="37604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HK" dirty="0">
                <a:solidFill>
                  <a:schemeClr val="tx1"/>
                </a:solidFill>
              </a:endParaRPr>
            </a:p>
          </p:txBody>
        </p:sp>
      </p:grpSp>
      <p:pic>
        <p:nvPicPr>
          <p:cNvPr id="24" name="Picture 2" descr="image">
            <a:extLst>
              <a:ext uri="{FF2B5EF4-FFF2-40B4-BE49-F238E27FC236}">
                <a16:creationId xmlns:a16="http://schemas.microsoft.com/office/drawing/2014/main" id="{AB5BCFE2-FABE-A53A-E4D8-3105CC6B57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7404" y="2832338"/>
            <a:ext cx="8397189" cy="2970724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333826" dist="38100" dir="2700000" algn="tl" rotWithShape="0">
              <a:prstClr val="black">
                <a:alpha val="2074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183DAE01-81B6-5C20-7CC4-3B33E92C9B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7397295"/>
              </p:ext>
            </p:extLst>
          </p:nvPr>
        </p:nvGraphicFramePr>
        <p:xfrm>
          <a:off x="1073087" y="6425446"/>
          <a:ext cx="10091624" cy="2819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29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229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229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2290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94310"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solidFill>
                            <a:srgbClr val="A5A5A5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Introduction</a:t>
                      </a:r>
                    </a:p>
                  </a:txBody>
                  <a:tcPr marL="84406" marR="84406" marT="34290" marB="34290" anchor="ctr">
                    <a:lnL w="6350" cap="flat" cmpd="sng" algn="ctr">
                      <a:solidFill>
                        <a:srgbClr val="2428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428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i="0" dirty="0">
                          <a:solidFill>
                            <a:schemeClr val="accent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Algorithm</a:t>
                      </a:r>
                    </a:p>
                  </a:txBody>
                  <a:tcPr marL="84406" marR="84406" marT="34290" marB="34290" anchor="ctr">
                    <a:lnL w="6350" cap="flat" cmpd="sng" algn="ctr">
                      <a:solidFill>
                        <a:srgbClr val="2428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428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solidFill>
                            <a:srgbClr val="A5A5A5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Experiment</a:t>
                      </a:r>
                    </a:p>
                  </a:txBody>
                  <a:tcPr marL="84406" marR="84406" marT="34290" marB="34290" anchor="ctr">
                    <a:lnL w="6350" cap="flat" cmpd="sng" algn="ctr">
                      <a:solidFill>
                        <a:srgbClr val="2428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428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solidFill>
                            <a:srgbClr val="A5A5A5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New Development</a:t>
                      </a:r>
                    </a:p>
                  </a:txBody>
                  <a:tcPr marL="84406" marR="84406" marT="34290" marB="34290" anchor="ctr">
                    <a:lnL w="6350" cap="flat" cmpd="sng" algn="ctr">
                      <a:solidFill>
                        <a:srgbClr val="2428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428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37099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2 Recos">
  <a:themeElements>
    <a:clrScheme name="Custom 2">
      <a:dk1>
        <a:srgbClr val="000000"/>
      </a:dk1>
      <a:lt1>
        <a:srgbClr val="FFFFFF"/>
      </a:lt1>
      <a:dk2>
        <a:srgbClr val="1782BF"/>
      </a:dk2>
      <a:lt2>
        <a:srgbClr val="62BCE9"/>
      </a:lt2>
      <a:accent1>
        <a:srgbClr val="073779"/>
      </a:accent1>
      <a:accent2>
        <a:srgbClr val="8FD9FB"/>
      </a:accent2>
      <a:accent3>
        <a:srgbClr val="F7B426"/>
      </a:accent3>
      <a:accent4>
        <a:srgbClr val="C00000"/>
      </a:accent4>
      <a:accent5>
        <a:srgbClr val="929391"/>
      </a:accent5>
      <a:accent6>
        <a:srgbClr val="2B393E"/>
      </a:accent6>
      <a:hlink>
        <a:srgbClr val="FFDE26"/>
      </a:hlink>
      <a:folHlink>
        <a:srgbClr val="DEBE00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tlCol="0" anchor="ctr"/>
      <a:lstStyle>
        <a:defPPr algn="l">
          <a:defRPr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 Recos">
  <a:themeElements>
    <a:clrScheme name="Custom 2">
      <a:dk1>
        <a:srgbClr val="000000"/>
      </a:dk1>
      <a:lt1>
        <a:srgbClr val="FFFFFF"/>
      </a:lt1>
      <a:dk2>
        <a:srgbClr val="1782BF"/>
      </a:dk2>
      <a:lt2>
        <a:srgbClr val="62BCE9"/>
      </a:lt2>
      <a:accent1>
        <a:srgbClr val="073779"/>
      </a:accent1>
      <a:accent2>
        <a:srgbClr val="8FD9FB"/>
      </a:accent2>
      <a:accent3>
        <a:srgbClr val="F7B426"/>
      </a:accent3>
      <a:accent4>
        <a:srgbClr val="C00000"/>
      </a:accent4>
      <a:accent5>
        <a:srgbClr val="929391"/>
      </a:accent5>
      <a:accent6>
        <a:srgbClr val="2B393E"/>
      </a:accent6>
      <a:hlink>
        <a:srgbClr val="FFDE26"/>
      </a:hlink>
      <a:folHlink>
        <a:srgbClr val="DEBE00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A40B4A2F9C44A478FC4D3D3E7BA74C5" ma:contentTypeVersion="7" ma:contentTypeDescription="Create a new document." ma:contentTypeScope="" ma:versionID="770dc07b7852bd7353563260c3aa04fb">
  <xsd:schema xmlns:xsd="http://www.w3.org/2001/XMLSchema" xmlns:xs="http://www.w3.org/2001/XMLSchema" xmlns:p="http://schemas.microsoft.com/office/2006/metadata/properties" xmlns:ns3="ba23bc5d-bc53-433c-aefe-b94f40030432" xmlns:ns4="2fb726ba-d7ca-4b2d-8807-46cc05cf7ff0" targetNamespace="http://schemas.microsoft.com/office/2006/metadata/properties" ma:root="true" ma:fieldsID="955404fb6d9fd0b1d7d860dc8edc65fb" ns3:_="" ns4:_="">
    <xsd:import namespace="ba23bc5d-bc53-433c-aefe-b94f40030432"/>
    <xsd:import namespace="2fb726ba-d7ca-4b2d-8807-46cc05cf7ff0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a23bc5d-bc53-433c-aefe-b94f4003043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fb726ba-d7ca-4b2d-8807-46cc05cf7ff0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267A70B-33FF-48F3-85F4-D0F362B299A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CC339A2-FF07-4A2D-A078-D8033828F190}">
  <ds:schemaRefs>
    <ds:schemaRef ds:uri="http://schemas.microsoft.com/office/2006/documentManagement/types"/>
    <ds:schemaRef ds:uri="http://www.w3.org/XML/1998/namespace"/>
    <ds:schemaRef ds:uri="ba23bc5d-bc53-433c-aefe-b94f40030432"/>
    <ds:schemaRef ds:uri="http://purl.org/dc/elements/1.1/"/>
    <ds:schemaRef ds:uri="http://purl.org/dc/dcmitype/"/>
    <ds:schemaRef ds:uri="http://schemas.microsoft.com/office/2006/metadata/properties"/>
    <ds:schemaRef ds:uri="2fb726ba-d7ca-4b2d-8807-46cc05cf7ff0"/>
    <ds:schemaRef ds:uri="http://schemas.microsoft.com/office/infopath/2007/PartnerControls"/>
    <ds:schemaRef ds:uri="http://schemas.openxmlformats.org/package/2006/metadata/core-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1C1E050D-5916-4420-8CA3-1C7C9742EF5E}">
  <ds:schemaRefs>
    <ds:schemaRef ds:uri="2fb726ba-d7ca-4b2d-8807-46cc05cf7ff0"/>
    <ds:schemaRef ds:uri="ba23bc5d-bc53-433c-aefe-b94f40030432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6517</TotalTime>
  <Words>1229</Words>
  <Application>Microsoft Office PowerPoint</Application>
  <PresentationFormat>Widescreen</PresentationFormat>
  <Paragraphs>278</Paragraphs>
  <Slides>21</Slides>
  <Notes>8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21</vt:i4>
      </vt:variant>
    </vt:vector>
  </HeadingPairs>
  <TitlesOfParts>
    <vt:vector size="23" baseType="lpstr">
      <vt:lpstr>2 Recos</vt:lpstr>
      <vt:lpstr>3 Recos</vt:lpstr>
      <vt:lpstr>PowerPoint Presentation</vt:lpstr>
      <vt:lpstr>Project Background</vt:lpstr>
      <vt:lpstr>Gromov-Wasserstein  QAP</vt:lpstr>
      <vt:lpstr>Reducing the Rank (𝑙𝑥+2)(𝑙𝑦+2)  𝑙𝑥𝑙𝑦</vt:lpstr>
      <vt:lpstr>Relax the Problem</vt:lpstr>
      <vt:lpstr>Algorithm Set Up</vt:lpstr>
      <vt:lpstr>Algorithm Set Up</vt:lpstr>
      <vt:lpstr>Visualization</vt:lpstr>
      <vt:lpstr>Visualization</vt:lpstr>
      <vt:lpstr>Convergence</vt:lpstr>
      <vt:lpstr>Numerical Experiment Result</vt:lpstr>
      <vt:lpstr>MNIST Dataset</vt:lpstr>
      <vt:lpstr>Algorithm Modification</vt:lpstr>
      <vt:lpstr>Algorithm Modification – Early Stopping and Scaled EMD</vt:lpstr>
      <vt:lpstr>Algorithm Modification – Early Stopping and Scaled EMD</vt:lpstr>
      <vt:lpstr>Algorithm Modification – Early Stopping and Scaled EMD</vt:lpstr>
      <vt:lpstr>Algorithm Modification – Early Stopping and Scaled EMD</vt:lpstr>
      <vt:lpstr>PowerPoint Presentation</vt:lpstr>
      <vt:lpstr>PowerPoint Presentation</vt:lpstr>
      <vt:lpstr>Proof of Proposition 1</vt:lpstr>
      <vt:lpstr>Proof of Theorem 1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Kalpa Goel</dc:creator>
  <cp:lastModifiedBy>LOKESWARA Lovera</cp:lastModifiedBy>
  <cp:revision>17</cp:revision>
  <dcterms:created xsi:type="dcterms:W3CDTF">2017-03-10T08:07:52Z</dcterms:created>
  <dcterms:modified xsi:type="dcterms:W3CDTF">2024-11-27T15:39:54Z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0x010100BA40B4A2F9C44A478FC4D3D3E7BA74C5</vt:lpwstr>
  </property>
</Properties>
</file>